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Lst>
  <p:sldSz cx="9144000" cy="6858000" type="screen4x3"/>
  <p:notesSz cx="6858000" cy="9144000"/>
  <p:defaultTextStyle>
    <a:defPPr>
      <a:defRPr lang="en-GB"/>
    </a:defPPr>
    <a:lvl1pPr algn="l" rtl="0" fontAlgn="base">
      <a:spcBef>
        <a:spcPct val="0"/>
      </a:spcBef>
      <a:spcAft>
        <a:spcPct val="0"/>
      </a:spcAft>
      <a:defRPr sz="1400" kern="1200">
        <a:solidFill>
          <a:schemeClr val="tx1"/>
        </a:solidFill>
        <a:latin typeface="Tahoma" charset="0"/>
        <a:ea typeface="+mn-ea"/>
        <a:cs typeface="+mn-cs"/>
      </a:defRPr>
    </a:lvl1pPr>
    <a:lvl2pPr marL="457200" algn="l" rtl="0" fontAlgn="base">
      <a:spcBef>
        <a:spcPct val="0"/>
      </a:spcBef>
      <a:spcAft>
        <a:spcPct val="0"/>
      </a:spcAft>
      <a:defRPr sz="1400" kern="1200">
        <a:solidFill>
          <a:schemeClr val="tx1"/>
        </a:solidFill>
        <a:latin typeface="Tahoma" charset="0"/>
        <a:ea typeface="+mn-ea"/>
        <a:cs typeface="+mn-cs"/>
      </a:defRPr>
    </a:lvl2pPr>
    <a:lvl3pPr marL="914400" algn="l" rtl="0" fontAlgn="base">
      <a:spcBef>
        <a:spcPct val="0"/>
      </a:spcBef>
      <a:spcAft>
        <a:spcPct val="0"/>
      </a:spcAft>
      <a:defRPr sz="1400" kern="1200">
        <a:solidFill>
          <a:schemeClr val="tx1"/>
        </a:solidFill>
        <a:latin typeface="Tahoma" charset="0"/>
        <a:ea typeface="+mn-ea"/>
        <a:cs typeface="+mn-cs"/>
      </a:defRPr>
    </a:lvl3pPr>
    <a:lvl4pPr marL="1371600" algn="l" rtl="0" fontAlgn="base">
      <a:spcBef>
        <a:spcPct val="0"/>
      </a:spcBef>
      <a:spcAft>
        <a:spcPct val="0"/>
      </a:spcAft>
      <a:defRPr sz="1400" kern="1200">
        <a:solidFill>
          <a:schemeClr val="tx1"/>
        </a:solidFill>
        <a:latin typeface="Tahoma" charset="0"/>
        <a:ea typeface="+mn-ea"/>
        <a:cs typeface="+mn-cs"/>
      </a:defRPr>
    </a:lvl4pPr>
    <a:lvl5pPr marL="1828800" algn="l" rtl="0" fontAlgn="base">
      <a:spcBef>
        <a:spcPct val="0"/>
      </a:spcBef>
      <a:spcAft>
        <a:spcPct val="0"/>
      </a:spcAft>
      <a:defRPr sz="1400" kern="1200">
        <a:solidFill>
          <a:schemeClr val="tx1"/>
        </a:solidFill>
        <a:latin typeface="Tahoma" charset="0"/>
        <a:ea typeface="+mn-ea"/>
        <a:cs typeface="+mn-cs"/>
      </a:defRPr>
    </a:lvl5pPr>
    <a:lvl6pPr marL="2286000" algn="l" defTabSz="914400" rtl="0" eaLnBrk="1" latinLnBrk="0" hangingPunct="1">
      <a:defRPr sz="1400" kern="1200">
        <a:solidFill>
          <a:schemeClr val="tx1"/>
        </a:solidFill>
        <a:latin typeface="Tahoma" charset="0"/>
        <a:ea typeface="+mn-ea"/>
        <a:cs typeface="+mn-cs"/>
      </a:defRPr>
    </a:lvl6pPr>
    <a:lvl7pPr marL="2743200" algn="l" defTabSz="914400" rtl="0" eaLnBrk="1" latinLnBrk="0" hangingPunct="1">
      <a:defRPr sz="1400" kern="1200">
        <a:solidFill>
          <a:schemeClr val="tx1"/>
        </a:solidFill>
        <a:latin typeface="Tahoma" charset="0"/>
        <a:ea typeface="+mn-ea"/>
        <a:cs typeface="+mn-cs"/>
      </a:defRPr>
    </a:lvl7pPr>
    <a:lvl8pPr marL="3200400" algn="l" defTabSz="914400" rtl="0" eaLnBrk="1" latinLnBrk="0" hangingPunct="1">
      <a:defRPr sz="1400" kern="1200">
        <a:solidFill>
          <a:schemeClr val="tx1"/>
        </a:solidFill>
        <a:latin typeface="Tahoma" charset="0"/>
        <a:ea typeface="+mn-ea"/>
        <a:cs typeface="+mn-cs"/>
      </a:defRPr>
    </a:lvl8pPr>
    <a:lvl9pPr marL="3657600" algn="l" defTabSz="914400" rtl="0" eaLnBrk="1" latinLnBrk="0" hangingPunct="1">
      <a:defRPr sz="14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00"/>
    <a:srgbClr val="000066"/>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75" d="100"/>
          <a:sy n="75" d="100"/>
        </p:scale>
        <p:origin x="-36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297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82FD28F8-5EB0-4D82-AD4E-2BDD8D77A59F}"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sz="quarter"/>
          </p:nvPr>
        </p:nvSpPr>
        <p:spPr>
          <a:xfrm>
            <a:off x="685800" y="1676400"/>
            <a:ext cx="7772400" cy="1828800"/>
          </a:xfrm>
        </p:spPr>
        <p:txBody>
          <a:bodyPr/>
          <a:lstStyle>
            <a:lvl1pPr>
              <a:defRPr/>
            </a:lvl1pPr>
          </a:lstStyle>
          <a:p>
            <a:r>
              <a:rPr lang="en-GB"/>
              <a:t>Click to edit Master title style</a:t>
            </a:r>
          </a:p>
        </p:txBody>
      </p:sp>
      <p:sp>
        <p:nvSpPr>
          <p:cNvPr id="266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26628" name="Rectangle 4"/>
          <p:cNvSpPr>
            <a:spLocks noGrp="1" noChangeArrowheads="1"/>
          </p:cNvSpPr>
          <p:nvPr>
            <p:ph type="dt" sz="quarter" idx="2"/>
          </p:nvPr>
        </p:nvSpPr>
        <p:spPr/>
        <p:txBody>
          <a:bodyPr/>
          <a:lstStyle>
            <a:lvl1pPr>
              <a:defRPr/>
            </a:lvl1pPr>
          </a:lstStyle>
          <a:p>
            <a:r>
              <a:rPr lang="en-GB"/>
              <a:t>Norton University</a:t>
            </a:r>
          </a:p>
        </p:txBody>
      </p:sp>
      <p:sp>
        <p:nvSpPr>
          <p:cNvPr id="26629" name="Rectangle 5"/>
          <p:cNvSpPr>
            <a:spLocks noGrp="1" noChangeArrowheads="1"/>
          </p:cNvSpPr>
          <p:nvPr>
            <p:ph type="ftr" sz="quarter" idx="3"/>
          </p:nvPr>
        </p:nvSpPr>
        <p:spPr/>
        <p:txBody>
          <a:bodyPr/>
          <a:lstStyle>
            <a:lvl1pPr>
              <a:defRPr/>
            </a:lvl1pPr>
          </a:lstStyle>
          <a:p>
            <a:r>
              <a:rPr lang="en-GB"/>
              <a:t>Introduction to E-commerce</a:t>
            </a:r>
          </a:p>
        </p:txBody>
      </p:sp>
      <p:sp>
        <p:nvSpPr>
          <p:cNvPr id="26630" name="Rectangle 6"/>
          <p:cNvSpPr>
            <a:spLocks noGrp="1" noChangeArrowheads="1"/>
          </p:cNvSpPr>
          <p:nvPr>
            <p:ph type="sldNum" sz="quarter" idx="4"/>
          </p:nvPr>
        </p:nvSpPr>
        <p:spPr/>
        <p:txBody>
          <a:bodyPr/>
          <a:lstStyle>
            <a:lvl1pPr>
              <a:defRPr/>
            </a:lvl1pPr>
          </a:lstStyle>
          <a:p>
            <a:fld id="{7E60BFCE-4957-4CB9-AC28-A895B54A11A8}"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GB"/>
              <a:t>Norton University</a:t>
            </a:r>
          </a:p>
        </p:txBody>
      </p:sp>
      <p:sp>
        <p:nvSpPr>
          <p:cNvPr id="5" name="Footer Placeholder 4"/>
          <p:cNvSpPr>
            <a:spLocks noGrp="1"/>
          </p:cNvSpPr>
          <p:nvPr>
            <p:ph type="ftr" sz="quarter" idx="11"/>
          </p:nvPr>
        </p:nvSpPr>
        <p:spPr/>
        <p:txBody>
          <a:bodyPr/>
          <a:lstStyle>
            <a:lvl1pPr>
              <a:defRPr/>
            </a:lvl1pPr>
          </a:lstStyle>
          <a:p>
            <a:r>
              <a:rPr lang="en-GB"/>
              <a:t>Introduction to E-commerce</a:t>
            </a:r>
          </a:p>
        </p:txBody>
      </p:sp>
      <p:sp>
        <p:nvSpPr>
          <p:cNvPr id="6" name="Slide Number Placeholder 5"/>
          <p:cNvSpPr>
            <a:spLocks noGrp="1"/>
          </p:cNvSpPr>
          <p:nvPr>
            <p:ph type="sldNum" sz="quarter" idx="12"/>
          </p:nvPr>
        </p:nvSpPr>
        <p:spPr/>
        <p:txBody>
          <a:bodyPr/>
          <a:lstStyle>
            <a:lvl1pPr>
              <a:defRPr/>
            </a:lvl1pPr>
          </a:lstStyle>
          <a:p>
            <a:fld id="{A2127C36-C6EF-40A0-9496-572914DD45D1}"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GB"/>
              <a:t>Norton University</a:t>
            </a:r>
          </a:p>
        </p:txBody>
      </p:sp>
      <p:sp>
        <p:nvSpPr>
          <p:cNvPr id="5" name="Footer Placeholder 4"/>
          <p:cNvSpPr>
            <a:spLocks noGrp="1"/>
          </p:cNvSpPr>
          <p:nvPr>
            <p:ph type="ftr" sz="quarter" idx="11"/>
          </p:nvPr>
        </p:nvSpPr>
        <p:spPr/>
        <p:txBody>
          <a:bodyPr/>
          <a:lstStyle>
            <a:lvl1pPr>
              <a:defRPr/>
            </a:lvl1pPr>
          </a:lstStyle>
          <a:p>
            <a:r>
              <a:rPr lang="en-GB"/>
              <a:t>Introduction to E-commerce</a:t>
            </a:r>
          </a:p>
        </p:txBody>
      </p:sp>
      <p:sp>
        <p:nvSpPr>
          <p:cNvPr id="6" name="Slide Number Placeholder 5"/>
          <p:cNvSpPr>
            <a:spLocks noGrp="1"/>
          </p:cNvSpPr>
          <p:nvPr>
            <p:ph type="sldNum" sz="quarter" idx="12"/>
          </p:nvPr>
        </p:nvSpPr>
        <p:spPr/>
        <p:txBody>
          <a:bodyPr/>
          <a:lstStyle>
            <a:lvl1pPr>
              <a:defRPr/>
            </a:lvl1pPr>
          </a:lstStyle>
          <a:p>
            <a:fld id="{01CEF427-6BBC-4DF1-8806-2AB8FBED0B6F}"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GB"/>
              <a:t>Norton University</a:t>
            </a:r>
          </a:p>
        </p:txBody>
      </p:sp>
      <p:sp>
        <p:nvSpPr>
          <p:cNvPr id="5" name="Footer Placeholder 4"/>
          <p:cNvSpPr>
            <a:spLocks noGrp="1"/>
          </p:cNvSpPr>
          <p:nvPr>
            <p:ph type="ftr" sz="quarter" idx="11"/>
          </p:nvPr>
        </p:nvSpPr>
        <p:spPr/>
        <p:txBody>
          <a:bodyPr/>
          <a:lstStyle>
            <a:lvl1pPr>
              <a:defRPr/>
            </a:lvl1pPr>
          </a:lstStyle>
          <a:p>
            <a:r>
              <a:rPr lang="en-GB"/>
              <a:t>Introduction to E-commerce</a:t>
            </a:r>
          </a:p>
        </p:txBody>
      </p:sp>
      <p:sp>
        <p:nvSpPr>
          <p:cNvPr id="6" name="Slide Number Placeholder 5"/>
          <p:cNvSpPr>
            <a:spLocks noGrp="1"/>
          </p:cNvSpPr>
          <p:nvPr>
            <p:ph type="sldNum" sz="quarter" idx="12"/>
          </p:nvPr>
        </p:nvSpPr>
        <p:spPr/>
        <p:txBody>
          <a:bodyPr/>
          <a:lstStyle>
            <a:lvl1pPr>
              <a:defRPr/>
            </a:lvl1pPr>
          </a:lstStyle>
          <a:p>
            <a:fld id="{5800FEE5-45DB-4417-8FF1-186A5C40DEE1}"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t>Norton University</a:t>
            </a:r>
          </a:p>
        </p:txBody>
      </p:sp>
      <p:sp>
        <p:nvSpPr>
          <p:cNvPr id="5" name="Footer Placeholder 4"/>
          <p:cNvSpPr>
            <a:spLocks noGrp="1"/>
          </p:cNvSpPr>
          <p:nvPr>
            <p:ph type="ftr" sz="quarter" idx="11"/>
          </p:nvPr>
        </p:nvSpPr>
        <p:spPr/>
        <p:txBody>
          <a:bodyPr/>
          <a:lstStyle>
            <a:lvl1pPr>
              <a:defRPr/>
            </a:lvl1pPr>
          </a:lstStyle>
          <a:p>
            <a:r>
              <a:rPr lang="en-GB"/>
              <a:t>Introduction to E-commerce</a:t>
            </a:r>
          </a:p>
        </p:txBody>
      </p:sp>
      <p:sp>
        <p:nvSpPr>
          <p:cNvPr id="6" name="Slide Number Placeholder 5"/>
          <p:cNvSpPr>
            <a:spLocks noGrp="1"/>
          </p:cNvSpPr>
          <p:nvPr>
            <p:ph type="sldNum" sz="quarter" idx="12"/>
          </p:nvPr>
        </p:nvSpPr>
        <p:spPr/>
        <p:txBody>
          <a:bodyPr/>
          <a:lstStyle>
            <a:lvl1pPr>
              <a:defRPr/>
            </a:lvl1pPr>
          </a:lstStyle>
          <a:p>
            <a:fld id="{9F595C12-E15E-402C-A8BD-103191C8F951}"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GB"/>
              <a:t>Norton University</a:t>
            </a:r>
          </a:p>
        </p:txBody>
      </p:sp>
      <p:sp>
        <p:nvSpPr>
          <p:cNvPr id="6" name="Footer Placeholder 5"/>
          <p:cNvSpPr>
            <a:spLocks noGrp="1"/>
          </p:cNvSpPr>
          <p:nvPr>
            <p:ph type="ftr" sz="quarter" idx="11"/>
          </p:nvPr>
        </p:nvSpPr>
        <p:spPr/>
        <p:txBody>
          <a:bodyPr/>
          <a:lstStyle>
            <a:lvl1pPr>
              <a:defRPr/>
            </a:lvl1pPr>
          </a:lstStyle>
          <a:p>
            <a:r>
              <a:rPr lang="en-GB"/>
              <a:t>Introduction to E-commerce</a:t>
            </a:r>
          </a:p>
        </p:txBody>
      </p:sp>
      <p:sp>
        <p:nvSpPr>
          <p:cNvPr id="7" name="Slide Number Placeholder 6"/>
          <p:cNvSpPr>
            <a:spLocks noGrp="1"/>
          </p:cNvSpPr>
          <p:nvPr>
            <p:ph type="sldNum" sz="quarter" idx="12"/>
          </p:nvPr>
        </p:nvSpPr>
        <p:spPr/>
        <p:txBody>
          <a:bodyPr/>
          <a:lstStyle>
            <a:lvl1pPr>
              <a:defRPr/>
            </a:lvl1pPr>
          </a:lstStyle>
          <a:p>
            <a:fld id="{9295FBB5-C66B-40A9-9D0B-CD5CC84C45E4}"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GB"/>
              <a:t>Norton University</a:t>
            </a:r>
          </a:p>
        </p:txBody>
      </p:sp>
      <p:sp>
        <p:nvSpPr>
          <p:cNvPr id="8" name="Footer Placeholder 7"/>
          <p:cNvSpPr>
            <a:spLocks noGrp="1"/>
          </p:cNvSpPr>
          <p:nvPr>
            <p:ph type="ftr" sz="quarter" idx="11"/>
          </p:nvPr>
        </p:nvSpPr>
        <p:spPr/>
        <p:txBody>
          <a:bodyPr/>
          <a:lstStyle>
            <a:lvl1pPr>
              <a:defRPr/>
            </a:lvl1pPr>
          </a:lstStyle>
          <a:p>
            <a:r>
              <a:rPr lang="en-GB"/>
              <a:t>Introduction to E-commerce</a:t>
            </a:r>
          </a:p>
        </p:txBody>
      </p:sp>
      <p:sp>
        <p:nvSpPr>
          <p:cNvPr id="9" name="Slide Number Placeholder 8"/>
          <p:cNvSpPr>
            <a:spLocks noGrp="1"/>
          </p:cNvSpPr>
          <p:nvPr>
            <p:ph type="sldNum" sz="quarter" idx="12"/>
          </p:nvPr>
        </p:nvSpPr>
        <p:spPr/>
        <p:txBody>
          <a:bodyPr/>
          <a:lstStyle>
            <a:lvl1pPr>
              <a:defRPr/>
            </a:lvl1pPr>
          </a:lstStyle>
          <a:p>
            <a:fld id="{DDBC2238-15E6-4E8E-9106-B1B9ACB2698C}"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GB"/>
              <a:t>Norton University</a:t>
            </a:r>
          </a:p>
        </p:txBody>
      </p:sp>
      <p:sp>
        <p:nvSpPr>
          <p:cNvPr id="4" name="Footer Placeholder 3"/>
          <p:cNvSpPr>
            <a:spLocks noGrp="1"/>
          </p:cNvSpPr>
          <p:nvPr>
            <p:ph type="ftr" sz="quarter" idx="11"/>
          </p:nvPr>
        </p:nvSpPr>
        <p:spPr/>
        <p:txBody>
          <a:bodyPr/>
          <a:lstStyle>
            <a:lvl1pPr>
              <a:defRPr/>
            </a:lvl1pPr>
          </a:lstStyle>
          <a:p>
            <a:r>
              <a:rPr lang="en-GB"/>
              <a:t>Introduction to E-commerce</a:t>
            </a:r>
          </a:p>
        </p:txBody>
      </p:sp>
      <p:sp>
        <p:nvSpPr>
          <p:cNvPr id="5" name="Slide Number Placeholder 4"/>
          <p:cNvSpPr>
            <a:spLocks noGrp="1"/>
          </p:cNvSpPr>
          <p:nvPr>
            <p:ph type="sldNum" sz="quarter" idx="12"/>
          </p:nvPr>
        </p:nvSpPr>
        <p:spPr/>
        <p:txBody>
          <a:bodyPr/>
          <a:lstStyle>
            <a:lvl1pPr>
              <a:defRPr/>
            </a:lvl1pPr>
          </a:lstStyle>
          <a:p>
            <a:fld id="{801427EA-600E-423C-AA59-4E353F458BDC}"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t>Norton University</a:t>
            </a:r>
          </a:p>
        </p:txBody>
      </p:sp>
      <p:sp>
        <p:nvSpPr>
          <p:cNvPr id="3" name="Footer Placeholder 2"/>
          <p:cNvSpPr>
            <a:spLocks noGrp="1"/>
          </p:cNvSpPr>
          <p:nvPr>
            <p:ph type="ftr" sz="quarter" idx="11"/>
          </p:nvPr>
        </p:nvSpPr>
        <p:spPr/>
        <p:txBody>
          <a:bodyPr/>
          <a:lstStyle>
            <a:lvl1pPr>
              <a:defRPr/>
            </a:lvl1pPr>
          </a:lstStyle>
          <a:p>
            <a:r>
              <a:rPr lang="en-GB"/>
              <a:t>Introduction to E-commerce</a:t>
            </a:r>
          </a:p>
        </p:txBody>
      </p:sp>
      <p:sp>
        <p:nvSpPr>
          <p:cNvPr id="4" name="Slide Number Placeholder 3"/>
          <p:cNvSpPr>
            <a:spLocks noGrp="1"/>
          </p:cNvSpPr>
          <p:nvPr>
            <p:ph type="sldNum" sz="quarter" idx="12"/>
          </p:nvPr>
        </p:nvSpPr>
        <p:spPr/>
        <p:txBody>
          <a:bodyPr/>
          <a:lstStyle>
            <a:lvl1pPr>
              <a:defRPr/>
            </a:lvl1pPr>
          </a:lstStyle>
          <a:p>
            <a:fld id="{0BAF98C2-4C59-4B5F-AE84-0763E7A7056B}"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t>Norton University</a:t>
            </a:r>
          </a:p>
        </p:txBody>
      </p:sp>
      <p:sp>
        <p:nvSpPr>
          <p:cNvPr id="6" name="Footer Placeholder 5"/>
          <p:cNvSpPr>
            <a:spLocks noGrp="1"/>
          </p:cNvSpPr>
          <p:nvPr>
            <p:ph type="ftr" sz="quarter" idx="11"/>
          </p:nvPr>
        </p:nvSpPr>
        <p:spPr/>
        <p:txBody>
          <a:bodyPr/>
          <a:lstStyle>
            <a:lvl1pPr>
              <a:defRPr/>
            </a:lvl1pPr>
          </a:lstStyle>
          <a:p>
            <a:r>
              <a:rPr lang="en-GB"/>
              <a:t>Introduction to E-commerce</a:t>
            </a:r>
          </a:p>
        </p:txBody>
      </p:sp>
      <p:sp>
        <p:nvSpPr>
          <p:cNvPr id="7" name="Slide Number Placeholder 6"/>
          <p:cNvSpPr>
            <a:spLocks noGrp="1"/>
          </p:cNvSpPr>
          <p:nvPr>
            <p:ph type="sldNum" sz="quarter" idx="12"/>
          </p:nvPr>
        </p:nvSpPr>
        <p:spPr/>
        <p:txBody>
          <a:bodyPr/>
          <a:lstStyle>
            <a:lvl1pPr>
              <a:defRPr/>
            </a:lvl1pPr>
          </a:lstStyle>
          <a:p>
            <a:fld id="{E2EB596E-1AE2-4134-ABE8-2447EAE5AEAA}"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t>Norton University</a:t>
            </a:r>
          </a:p>
        </p:txBody>
      </p:sp>
      <p:sp>
        <p:nvSpPr>
          <p:cNvPr id="6" name="Footer Placeholder 5"/>
          <p:cNvSpPr>
            <a:spLocks noGrp="1"/>
          </p:cNvSpPr>
          <p:nvPr>
            <p:ph type="ftr" sz="quarter" idx="11"/>
          </p:nvPr>
        </p:nvSpPr>
        <p:spPr/>
        <p:txBody>
          <a:bodyPr/>
          <a:lstStyle>
            <a:lvl1pPr>
              <a:defRPr/>
            </a:lvl1pPr>
          </a:lstStyle>
          <a:p>
            <a:r>
              <a:rPr lang="en-GB"/>
              <a:t>Introduction to E-commerce</a:t>
            </a:r>
          </a:p>
        </p:txBody>
      </p:sp>
      <p:sp>
        <p:nvSpPr>
          <p:cNvPr id="7" name="Slide Number Placeholder 6"/>
          <p:cNvSpPr>
            <a:spLocks noGrp="1"/>
          </p:cNvSpPr>
          <p:nvPr>
            <p:ph type="sldNum" sz="quarter" idx="12"/>
          </p:nvPr>
        </p:nvSpPr>
        <p:spPr/>
        <p:txBody>
          <a:bodyPr/>
          <a:lstStyle>
            <a:lvl1pPr>
              <a:defRPr/>
            </a:lvl1pPr>
          </a:lstStyle>
          <a:p>
            <a:fld id="{81848475-C4E4-4CC2-9237-2366C3F10316}"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560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effectLst>
                  <a:outerShdw blurRad="38100" dist="38100" dir="2700000" algn="tl">
                    <a:srgbClr val="000000"/>
                  </a:outerShdw>
                </a:effectLst>
                <a:latin typeface="Arial" charset="0"/>
              </a:defRPr>
            </a:lvl1pPr>
          </a:lstStyle>
          <a:p>
            <a:r>
              <a:rPr lang="en-GB"/>
              <a:t>Norton University</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a:effectLst>
                  <a:outerShdw blurRad="38100" dist="38100" dir="2700000" algn="tl">
                    <a:srgbClr val="000000"/>
                  </a:outerShdw>
                </a:effectLst>
                <a:latin typeface="Arial" charset="0"/>
              </a:defRPr>
            </a:lvl1pPr>
          </a:lstStyle>
          <a:p>
            <a:r>
              <a:rPr lang="en-GB"/>
              <a:t>Introduction to E-commerce</a:t>
            </a:r>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effectLst>
                  <a:outerShdw blurRad="38100" dist="38100" dir="2700000" algn="tl">
                    <a:srgbClr val="000000"/>
                  </a:outerShdw>
                </a:effectLst>
                <a:latin typeface="Arial" charset="0"/>
              </a:defRPr>
            </a:lvl1pPr>
          </a:lstStyle>
          <a:p>
            <a:fld id="{4A34D58A-48F3-4082-BB40-1259B52E98B4}"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dt" sz="quarter" idx="2"/>
          </p:nvPr>
        </p:nvSpPr>
        <p:spPr/>
        <p:txBody>
          <a:bodyPr/>
          <a:lstStyle/>
          <a:p>
            <a:r>
              <a:rPr lang="en-GB"/>
              <a:t>Norton University</a:t>
            </a:r>
          </a:p>
        </p:txBody>
      </p:sp>
      <p:sp>
        <p:nvSpPr>
          <p:cNvPr id="6" name="Rectangle 5"/>
          <p:cNvSpPr>
            <a:spLocks noGrp="1" noChangeArrowheads="1"/>
          </p:cNvSpPr>
          <p:nvPr>
            <p:ph type="ftr" sz="quarter" idx="3"/>
          </p:nvPr>
        </p:nvSpPr>
        <p:spPr/>
        <p:txBody>
          <a:bodyPr/>
          <a:lstStyle/>
          <a:p>
            <a:r>
              <a:rPr lang="en-GB"/>
              <a:t>Introduction to E-commerce</a:t>
            </a:r>
          </a:p>
        </p:txBody>
      </p:sp>
      <p:sp>
        <p:nvSpPr>
          <p:cNvPr id="7" name="Rectangle 6"/>
          <p:cNvSpPr>
            <a:spLocks noGrp="1" noChangeArrowheads="1"/>
          </p:cNvSpPr>
          <p:nvPr>
            <p:ph type="sldNum" sz="quarter" idx="4"/>
          </p:nvPr>
        </p:nvSpPr>
        <p:spPr/>
        <p:txBody>
          <a:bodyPr/>
          <a:lstStyle/>
          <a:p>
            <a:fld id="{5D527395-536A-4EFA-AABC-7C1D63D004F9}" type="slidenum">
              <a:rPr lang="en-GB"/>
              <a:pPr/>
              <a:t>1</a:t>
            </a:fld>
            <a:endParaRPr lang="en-GB"/>
          </a:p>
        </p:txBody>
      </p:sp>
      <p:sp>
        <p:nvSpPr>
          <p:cNvPr id="2052" name="Text Box 4"/>
          <p:cNvSpPr txBox="1">
            <a:spLocks noChangeArrowheads="1"/>
          </p:cNvSpPr>
          <p:nvPr/>
        </p:nvSpPr>
        <p:spPr bwMode="auto">
          <a:xfrm>
            <a:off x="330200" y="279400"/>
            <a:ext cx="8534400" cy="2409825"/>
          </a:xfrm>
          <a:prstGeom prst="rect">
            <a:avLst/>
          </a:prstGeom>
          <a:solidFill>
            <a:schemeClr val="tx2"/>
          </a:solidFill>
          <a:ln w="9525">
            <a:noFill/>
            <a:miter lim="800000"/>
            <a:headEnd/>
            <a:tailEnd/>
          </a:ln>
          <a:effectLst/>
        </p:spPr>
        <p:txBody>
          <a:bodyPr>
            <a:spAutoFit/>
          </a:bodyPr>
          <a:lstStyle/>
          <a:p>
            <a:pPr algn="ctr">
              <a:spcBef>
                <a:spcPct val="50000"/>
              </a:spcBef>
            </a:pPr>
            <a:r>
              <a:rPr lang="en-US" sz="8000" b="1">
                <a:solidFill>
                  <a:srgbClr val="000000"/>
                </a:solidFill>
                <a:latin typeface="Arial Black" pitchFamily="34" charset="0"/>
              </a:rPr>
              <a:t>PART ONE</a:t>
            </a:r>
            <a:r>
              <a:rPr lang="en-US" sz="3600" b="1">
                <a:solidFill>
                  <a:srgbClr val="000000"/>
                </a:solidFill>
                <a:latin typeface="Arial" charset="0"/>
              </a:rPr>
              <a:t> </a:t>
            </a:r>
          </a:p>
          <a:p>
            <a:pPr algn="ctr">
              <a:spcBef>
                <a:spcPct val="50000"/>
              </a:spcBef>
            </a:pPr>
            <a:r>
              <a:rPr lang="en-US" sz="4800" b="1">
                <a:solidFill>
                  <a:srgbClr val="000000"/>
                </a:solidFill>
                <a:latin typeface="Arial" charset="0"/>
              </a:rPr>
              <a:t>Introduction to E-commerce</a:t>
            </a:r>
            <a:endParaRPr lang="en-GB" sz="4800" b="1">
              <a:solidFill>
                <a:srgbClr val="000000"/>
              </a:solidFill>
              <a:latin typeface="Arial" charset="0"/>
            </a:endParaRPr>
          </a:p>
        </p:txBody>
      </p:sp>
      <p:sp>
        <p:nvSpPr>
          <p:cNvPr id="2053" name="Text Box 5"/>
          <p:cNvSpPr txBox="1">
            <a:spLocks noChangeArrowheads="1"/>
          </p:cNvSpPr>
          <p:nvPr/>
        </p:nvSpPr>
        <p:spPr bwMode="auto">
          <a:xfrm>
            <a:off x="63500" y="3492500"/>
            <a:ext cx="8991600" cy="641350"/>
          </a:xfrm>
          <a:prstGeom prst="rect">
            <a:avLst/>
          </a:prstGeom>
          <a:noFill/>
          <a:ln w="9525">
            <a:noFill/>
            <a:miter lim="800000"/>
            <a:headEnd/>
            <a:tailEnd/>
          </a:ln>
          <a:effectLst/>
        </p:spPr>
        <p:txBody>
          <a:bodyPr>
            <a:spAutoFit/>
          </a:bodyPr>
          <a:lstStyle/>
          <a:p>
            <a:pPr>
              <a:spcBef>
                <a:spcPct val="50000"/>
              </a:spcBef>
            </a:pPr>
            <a:r>
              <a:rPr lang="en-US" sz="3600" b="1" u="sng">
                <a:latin typeface="Arial" charset="0"/>
              </a:rPr>
              <a:t>Chapter 1:</a:t>
            </a:r>
            <a:r>
              <a:rPr lang="en-US" sz="3600">
                <a:latin typeface="Arial" charset="0"/>
              </a:rPr>
              <a:t> The evolution of E-commerce</a:t>
            </a:r>
            <a:endParaRPr lang="en-US" sz="3200" b="1" u="sng">
              <a:latin typeface="Arial" charset="0"/>
            </a:endParaRPr>
          </a:p>
        </p:txBody>
      </p:sp>
      <p:sp>
        <p:nvSpPr>
          <p:cNvPr id="2054" name="Text Box 6"/>
          <p:cNvSpPr txBox="1">
            <a:spLocks noChangeArrowheads="1"/>
          </p:cNvSpPr>
          <p:nvPr/>
        </p:nvSpPr>
        <p:spPr bwMode="auto">
          <a:xfrm>
            <a:off x="25400" y="4635500"/>
            <a:ext cx="9144000" cy="1190625"/>
          </a:xfrm>
          <a:prstGeom prst="rect">
            <a:avLst/>
          </a:prstGeom>
          <a:noFill/>
          <a:ln w="9525">
            <a:noFill/>
            <a:miter lim="800000"/>
            <a:headEnd/>
            <a:tailEnd/>
          </a:ln>
          <a:effectLst/>
        </p:spPr>
        <p:txBody>
          <a:bodyPr>
            <a:spAutoFit/>
          </a:bodyPr>
          <a:lstStyle/>
          <a:p>
            <a:pPr>
              <a:spcBef>
                <a:spcPct val="50000"/>
              </a:spcBef>
            </a:pPr>
            <a:r>
              <a:rPr lang="en-US" sz="3600" b="1" u="sng">
                <a:latin typeface="Arial" charset="0"/>
              </a:rPr>
              <a:t>Chapter 2:</a:t>
            </a:r>
            <a:r>
              <a:rPr lang="en-US" sz="3600">
                <a:latin typeface="Arial" charset="0"/>
              </a:rPr>
              <a:t> E-commerce business models 		    and concepts</a:t>
            </a:r>
            <a:endParaRPr lang="en-GB" sz="180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amond(in)">
                                      <p:cBhvr>
                                        <p:cTn id="7" dur="10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diamond(in)">
                                      <p:cBhvr>
                                        <p:cTn id="1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t>Norton University</a:t>
            </a:r>
          </a:p>
        </p:txBody>
      </p:sp>
      <p:sp>
        <p:nvSpPr>
          <p:cNvPr id="6" name="Footer Placeholder 4"/>
          <p:cNvSpPr>
            <a:spLocks noGrp="1"/>
          </p:cNvSpPr>
          <p:nvPr>
            <p:ph type="ftr" sz="quarter" idx="11"/>
          </p:nvPr>
        </p:nvSpPr>
        <p:spPr/>
        <p:txBody>
          <a:bodyPr/>
          <a:lstStyle/>
          <a:p>
            <a:r>
              <a:rPr lang="en-GB"/>
              <a:t>Introduction to E-commerce</a:t>
            </a:r>
          </a:p>
        </p:txBody>
      </p:sp>
      <p:sp>
        <p:nvSpPr>
          <p:cNvPr id="7" name="Slide Number Placeholder 5"/>
          <p:cNvSpPr>
            <a:spLocks noGrp="1"/>
          </p:cNvSpPr>
          <p:nvPr>
            <p:ph type="sldNum" sz="quarter" idx="12"/>
          </p:nvPr>
        </p:nvSpPr>
        <p:spPr/>
        <p:txBody>
          <a:bodyPr/>
          <a:lstStyle/>
          <a:p>
            <a:fld id="{A616506C-323B-4C2A-ACA1-4D58F75CA13C}" type="slidenum">
              <a:rPr lang="en-GB"/>
              <a:pPr/>
              <a:t>10</a:t>
            </a:fld>
            <a:endParaRPr lang="en-GB"/>
          </a:p>
        </p:txBody>
      </p:sp>
      <p:sp>
        <p:nvSpPr>
          <p:cNvPr id="36868" name="Text Box 4"/>
          <p:cNvSpPr txBox="1">
            <a:spLocks noChangeArrowheads="1"/>
          </p:cNvSpPr>
          <p:nvPr/>
        </p:nvSpPr>
        <p:spPr bwMode="auto">
          <a:xfrm>
            <a:off x="558800" y="88900"/>
            <a:ext cx="8001000" cy="946150"/>
          </a:xfrm>
          <a:prstGeom prst="rect">
            <a:avLst/>
          </a:prstGeom>
          <a:noFill/>
          <a:ln w="9525">
            <a:noFill/>
            <a:miter lim="800000"/>
            <a:headEnd/>
            <a:tailEnd/>
          </a:ln>
          <a:effectLst/>
        </p:spPr>
        <p:txBody>
          <a:bodyPr>
            <a:spAutoFit/>
          </a:bodyPr>
          <a:lstStyle/>
          <a:p>
            <a:pPr algn="ctr">
              <a:spcBef>
                <a:spcPct val="50000"/>
              </a:spcBef>
            </a:pPr>
            <a:r>
              <a:rPr lang="en-US" sz="2800" b="1"/>
              <a:t>MAJOR BUSINESS-TO-CONSUMER (B2C) BUSINESS MODELS</a:t>
            </a:r>
            <a:endParaRPr lang="en-GB" sz="2800" b="1"/>
          </a:p>
        </p:txBody>
      </p:sp>
      <p:sp>
        <p:nvSpPr>
          <p:cNvPr id="36870" name="Text Box 6"/>
          <p:cNvSpPr txBox="1">
            <a:spLocks noChangeArrowheads="1"/>
          </p:cNvSpPr>
          <p:nvPr/>
        </p:nvSpPr>
        <p:spPr bwMode="auto">
          <a:xfrm>
            <a:off x="0" y="1841500"/>
            <a:ext cx="9144000" cy="1552575"/>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Portal:</a:t>
            </a:r>
            <a:r>
              <a:rPr lang="en-US" sz="2400" b="1"/>
              <a:t> </a:t>
            </a:r>
            <a:r>
              <a:rPr lang="en-US" sz="2400"/>
              <a:t>Offers powerful search tools plus an integrated package of content and services; typically utilizes a combined subscription /advertising revenue/transaction fee model; maybe general or specialized.</a:t>
            </a:r>
            <a:endParaRPr lang="en-GB" sz="3200"/>
          </a:p>
        </p:txBody>
      </p:sp>
      <p:sp>
        <p:nvSpPr>
          <p:cNvPr id="36871" name="Text Box 7"/>
          <p:cNvSpPr txBox="1">
            <a:spLocks noChangeArrowheads="1"/>
          </p:cNvSpPr>
          <p:nvPr/>
        </p:nvSpPr>
        <p:spPr bwMode="auto">
          <a:xfrm>
            <a:off x="0" y="3962400"/>
            <a:ext cx="9144000" cy="1917700"/>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E-tailer:</a:t>
            </a:r>
            <a:r>
              <a:rPr lang="en-US" sz="2400" b="1"/>
              <a:t> </a:t>
            </a:r>
            <a:r>
              <a:rPr lang="en-US" sz="2400"/>
              <a:t>Online version of traditional retailer; includes virtual merchants (online retail store only), bricks-and-clicks E-tailers (online distribution channel for a company that also has physical store), catalog merchants (online version of direct mail catalog), and manufacturers selling directly over the Web.</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ppt_w</p:attrName>
                                        </p:attrNameLst>
                                      </p:cBhvr>
                                      <p:tavLst>
                                        <p:tav tm="0">
                                          <p:val>
                                            <p:fltVal val="0"/>
                                          </p:val>
                                        </p:tav>
                                        <p:tav tm="100000">
                                          <p:val>
                                            <p:strVal val="#ppt_w"/>
                                          </p:val>
                                        </p:tav>
                                      </p:tavLst>
                                    </p:anim>
                                    <p:anim calcmode="lin" valueType="num">
                                      <p:cBhvr>
                                        <p:cTn id="8" dur="500" fill="hold"/>
                                        <p:tgtEl>
                                          <p:spTgt spid="368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71"/>
                                        </p:tgtEl>
                                        <p:attrNameLst>
                                          <p:attrName>style.visibility</p:attrName>
                                        </p:attrNameLst>
                                      </p:cBhvr>
                                      <p:to>
                                        <p:strVal val="visible"/>
                                      </p:to>
                                    </p:set>
                                    <p:anim calcmode="lin" valueType="num">
                                      <p:cBhvr>
                                        <p:cTn id="13" dur="500" fill="hold"/>
                                        <p:tgtEl>
                                          <p:spTgt spid="36871"/>
                                        </p:tgtEl>
                                        <p:attrNameLst>
                                          <p:attrName>ppt_w</p:attrName>
                                        </p:attrNameLst>
                                      </p:cBhvr>
                                      <p:tavLst>
                                        <p:tav tm="0">
                                          <p:val>
                                            <p:fltVal val="0"/>
                                          </p:val>
                                        </p:tav>
                                        <p:tav tm="100000">
                                          <p:val>
                                            <p:strVal val="#ppt_w"/>
                                          </p:val>
                                        </p:tav>
                                      </p:tavLst>
                                    </p:anim>
                                    <p:anim calcmode="lin" valueType="num">
                                      <p:cBhvr>
                                        <p:cTn id="14" dur="500" fill="hold"/>
                                        <p:tgtEl>
                                          <p:spTgt spid="368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t>Norton University</a:t>
            </a:r>
          </a:p>
        </p:txBody>
      </p:sp>
      <p:sp>
        <p:nvSpPr>
          <p:cNvPr id="6" name="Footer Placeholder 4"/>
          <p:cNvSpPr>
            <a:spLocks noGrp="1"/>
          </p:cNvSpPr>
          <p:nvPr>
            <p:ph type="ftr" sz="quarter" idx="11"/>
          </p:nvPr>
        </p:nvSpPr>
        <p:spPr/>
        <p:txBody>
          <a:bodyPr/>
          <a:lstStyle/>
          <a:p>
            <a:r>
              <a:rPr lang="en-GB"/>
              <a:t>Introduction to E-commerce</a:t>
            </a:r>
          </a:p>
        </p:txBody>
      </p:sp>
      <p:sp>
        <p:nvSpPr>
          <p:cNvPr id="7" name="Slide Number Placeholder 5"/>
          <p:cNvSpPr>
            <a:spLocks noGrp="1"/>
          </p:cNvSpPr>
          <p:nvPr>
            <p:ph type="sldNum" sz="quarter" idx="12"/>
          </p:nvPr>
        </p:nvSpPr>
        <p:spPr/>
        <p:txBody>
          <a:bodyPr/>
          <a:lstStyle/>
          <a:p>
            <a:fld id="{E384A8D2-FD68-4D7D-BA93-C52A7FF6CF8D}" type="slidenum">
              <a:rPr lang="en-GB"/>
              <a:pPr/>
              <a:t>11</a:t>
            </a:fld>
            <a:endParaRPr lang="en-GB"/>
          </a:p>
        </p:txBody>
      </p:sp>
      <p:sp>
        <p:nvSpPr>
          <p:cNvPr id="37892" name="Text Box 4"/>
          <p:cNvSpPr txBox="1">
            <a:spLocks noChangeArrowheads="1"/>
          </p:cNvSpPr>
          <p:nvPr/>
        </p:nvSpPr>
        <p:spPr bwMode="auto">
          <a:xfrm>
            <a:off x="558800" y="88900"/>
            <a:ext cx="8001000" cy="946150"/>
          </a:xfrm>
          <a:prstGeom prst="rect">
            <a:avLst/>
          </a:prstGeom>
          <a:noFill/>
          <a:ln w="9525">
            <a:noFill/>
            <a:miter lim="800000"/>
            <a:headEnd/>
            <a:tailEnd/>
          </a:ln>
          <a:effectLst/>
        </p:spPr>
        <p:txBody>
          <a:bodyPr>
            <a:spAutoFit/>
          </a:bodyPr>
          <a:lstStyle/>
          <a:p>
            <a:pPr algn="ctr">
              <a:spcBef>
                <a:spcPct val="50000"/>
              </a:spcBef>
            </a:pPr>
            <a:r>
              <a:rPr lang="en-US" sz="2800" b="1"/>
              <a:t>MAJOR BUSINESS-TO-CONSUMER (B2C) BUSINESS MODELS (Cont.)</a:t>
            </a:r>
            <a:endParaRPr lang="en-GB" sz="2800" b="1"/>
          </a:p>
        </p:txBody>
      </p:sp>
      <p:sp>
        <p:nvSpPr>
          <p:cNvPr id="37893" name="Text Box 5"/>
          <p:cNvSpPr txBox="1">
            <a:spLocks noChangeArrowheads="1"/>
          </p:cNvSpPr>
          <p:nvPr/>
        </p:nvSpPr>
        <p:spPr bwMode="auto">
          <a:xfrm>
            <a:off x="0" y="1841500"/>
            <a:ext cx="9144000" cy="1187450"/>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Content Provider:</a:t>
            </a:r>
            <a:r>
              <a:rPr lang="en-US" sz="2400" b="1"/>
              <a:t> </a:t>
            </a:r>
            <a:r>
              <a:rPr lang="en-US" sz="2400"/>
              <a:t>Information and entertainment companies that provide digital content over the Web; typically utilizes and advertising, subscription, or affiliate referral fee revenue model.</a:t>
            </a:r>
            <a:endParaRPr lang="en-GB" sz="3200"/>
          </a:p>
        </p:txBody>
      </p:sp>
      <p:sp>
        <p:nvSpPr>
          <p:cNvPr id="37894" name="Text Box 6"/>
          <p:cNvSpPr txBox="1">
            <a:spLocks noChangeArrowheads="1"/>
          </p:cNvSpPr>
          <p:nvPr/>
        </p:nvSpPr>
        <p:spPr bwMode="auto">
          <a:xfrm>
            <a:off x="0" y="3581400"/>
            <a:ext cx="9144000" cy="822325"/>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Transaction Broker:</a:t>
            </a:r>
            <a:r>
              <a:rPr lang="en-US" sz="2400" b="1"/>
              <a:t> </a:t>
            </a:r>
            <a:r>
              <a:rPr lang="en-US" sz="2400"/>
              <a:t>Processes online sales transactions; typically utilizes a transaction fee revenue model.</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ppt_w</p:attrName>
                                        </p:attrNameLst>
                                      </p:cBhvr>
                                      <p:tavLst>
                                        <p:tav tm="0">
                                          <p:val>
                                            <p:fltVal val="0"/>
                                          </p:val>
                                        </p:tav>
                                        <p:tav tm="100000">
                                          <p:val>
                                            <p:strVal val="#ppt_w"/>
                                          </p:val>
                                        </p:tav>
                                      </p:tavLst>
                                    </p:anim>
                                    <p:anim calcmode="lin" valueType="num">
                                      <p:cBhvr>
                                        <p:cTn id="8" dur="500" fill="hold"/>
                                        <p:tgtEl>
                                          <p:spTgt spid="3789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500" fill="hold"/>
                                        <p:tgtEl>
                                          <p:spTgt spid="37894"/>
                                        </p:tgtEl>
                                        <p:attrNameLst>
                                          <p:attrName>ppt_w</p:attrName>
                                        </p:attrNameLst>
                                      </p:cBhvr>
                                      <p:tavLst>
                                        <p:tav tm="0">
                                          <p:val>
                                            <p:fltVal val="0"/>
                                          </p:val>
                                        </p:tav>
                                        <p:tav tm="100000">
                                          <p:val>
                                            <p:strVal val="#ppt_w"/>
                                          </p:val>
                                        </p:tav>
                                      </p:tavLst>
                                    </p:anim>
                                    <p:anim calcmode="lin" valueType="num">
                                      <p:cBhvr>
                                        <p:cTn id="14" dur="500" fill="hold"/>
                                        <p:tgtEl>
                                          <p:spTgt spid="378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GB"/>
              <a:t>Norton University</a:t>
            </a:r>
          </a:p>
        </p:txBody>
      </p:sp>
      <p:sp>
        <p:nvSpPr>
          <p:cNvPr id="7" name="Footer Placeholder 4"/>
          <p:cNvSpPr>
            <a:spLocks noGrp="1"/>
          </p:cNvSpPr>
          <p:nvPr>
            <p:ph type="ftr" sz="quarter" idx="11"/>
          </p:nvPr>
        </p:nvSpPr>
        <p:spPr/>
        <p:txBody>
          <a:bodyPr/>
          <a:lstStyle/>
          <a:p>
            <a:r>
              <a:rPr lang="en-GB"/>
              <a:t>Introduction to E-commerce</a:t>
            </a:r>
          </a:p>
        </p:txBody>
      </p:sp>
      <p:sp>
        <p:nvSpPr>
          <p:cNvPr id="8" name="Slide Number Placeholder 5"/>
          <p:cNvSpPr>
            <a:spLocks noGrp="1"/>
          </p:cNvSpPr>
          <p:nvPr>
            <p:ph type="sldNum" sz="quarter" idx="12"/>
          </p:nvPr>
        </p:nvSpPr>
        <p:spPr/>
        <p:txBody>
          <a:bodyPr/>
          <a:lstStyle/>
          <a:p>
            <a:fld id="{6EBCBC39-3C3D-428C-9F12-8B1C8BAB6825}" type="slidenum">
              <a:rPr lang="en-GB"/>
              <a:pPr/>
              <a:t>12</a:t>
            </a:fld>
            <a:endParaRPr lang="en-GB"/>
          </a:p>
        </p:txBody>
      </p:sp>
      <p:sp>
        <p:nvSpPr>
          <p:cNvPr id="38916" name="Text Box 4"/>
          <p:cNvSpPr txBox="1">
            <a:spLocks noChangeArrowheads="1"/>
          </p:cNvSpPr>
          <p:nvPr/>
        </p:nvSpPr>
        <p:spPr bwMode="auto">
          <a:xfrm>
            <a:off x="558800" y="88900"/>
            <a:ext cx="8001000" cy="946150"/>
          </a:xfrm>
          <a:prstGeom prst="rect">
            <a:avLst/>
          </a:prstGeom>
          <a:noFill/>
          <a:ln w="9525">
            <a:noFill/>
            <a:miter lim="800000"/>
            <a:headEnd/>
            <a:tailEnd/>
          </a:ln>
          <a:effectLst/>
        </p:spPr>
        <p:txBody>
          <a:bodyPr>
            <a:spAutoFit/>
          </a:bodyPr>
          <a:lstStyle/>
          <a:p>
            <a:pPr algn="ctr">
              <a:spcBef>
                <a:spcPct val="50000"/>
              </a:spcBef>
            </a:pPr>
            <a:r>
              <a:rPr lang="en-US" sz="2800" b="1"/>
              <a:t>MAJOR BUSINESS-TO-CONSUMER (B2C) BUSINESS MODELS (Cont.)</a:t>
            </a:r>
            <a:endParaRPr lang="en-GB" sz="2800" b="1"/>
          </a:p>
        </p:txBody>
      </p:sp>
      <p:sp>
        <p:nvSpPr>
          <p:cNvPr id="38917" name="Text Box 5"/>
          <p:cNvSpPr txBox="1">
            <a:spLocks noChangeArrowheads="1"/>
          </p:cNvSpPr>
          <p:nvPr/>
        </p:nvSpPr>
        <p:spPr bwMode="auto">
          <a:xfrm>
            <a:off x="0" y="1841500"/>
            <a:ext cx="9144000" cy="1187450"/>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Market Creator:</a:t>
            </a:r>
            <a:r>
              <a:rPr lang="en-US" sz="2400" b="1"/>
              <a:t> </a:t>
            </a:r>
            <a:r>
              <a:rPr lang="en-US" sz="2400"/>
              <a:t>Uses internet technology to create markets that bring buyers and sellers together; typically utilizes a transaction fee revenue model.</a:t>
            </a:r>
            <a:endParaRPr lang="en-GB" sz="3200"/>
          </a:p>
        </p:txBody>
      </p:sp>
      <p:sp>
        <p:nvSpPr>
          <p:cNvPr id="38918" name="Text Box 6"/>
          <p:cNvSpPr txBox="1">
            <a:spLocks noChangeArrowheads="1"/>
          </p:cNvSpPr>
          <p:nvPr/>
        </p:nvSpPr>
        <p:spPr bwMode="auto">
          <a:xfrm>
            <a:off x="0" y="3505200"/>
            <a:ext cx="9144000" cy="457200"/>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Service Provider:</a:t>
            </a:r>
            <a:r>
              <a:rPr lang="en-US" sz="2400" b="1"/>
              <a:t> </a:t>
            </a:r>
            <a:r>
              <a:rPr lang="en-US" sz="2400"/>
              <a:t>Offers services online.</a:t>
            </a:r>
            <a:endParaRPr lang="en-GB" sz="3200"/>
          </a:p>
        </p:txBody>
      </p:sp>
      <p:sp>
        <p:nvSpPr>
          <p:cNvPr id="38919" name="Text Box 7"/>
          <p:cNvSpPr txBox="1">
            <a:spLocks noChangeArrowheads="1"/>
          </p:cNvSpPr>
          <p:nvPr/>
        </p:nvSpPr>
        <p:spPr bwMode="auto">
          <a:xfrm>
            <a:off x="-38100" y="4533900"/>
            <a:ext cx="9296400" cy="1187450"/>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Community Provider:</a:t>
            </a:r>
            <a:r>
              <a:rPr lang="en-US" sz="2400" b="1"/>
              <a:t> </a:t>
            </a:r>
            <a:r>
              <a:rPr lang="en-US" sz="2400"/>
              <a:t>Provides an online community of like-minded individuals for networking and information sharing; revenue is generated by advertising, referral fees, and subscription.</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ppt_w</p:attrName>
                                        </p:attrNameLst>
                                      </p:cBhvr>
                                      <p:tavLst>
                                        <p:tav tm="0">
                                          <p:val>
                                            <p:fltVal val="0"/>
                                          </p:val>
                                        </p:tav>
                                        <p:tav tm="100000">
                                          <p:val>
                                            <p:strVal val="#ppt_w"/>
                                          </p:val>
                                        </p:tav>
                                      </p:tavLst>
                                    </p:anim>
                                    <p:anim calcmode="lin" valueType="num">
                                      <p:cBhvr>
                                        <p:cTn id="8" dur="500" fill="hold"/>
                                        <p:tgtEl>
                                          <p:spTgt spid="389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500" fill="hold"/>
                                        <p:tgtEl>
                                          <p:spTgt spid="38918"/>
                                        </p:tgtEl>
                                        <p:attrNameLst>
                                          <p:attrName>ppt_w</p:attrName>
                                        </p:attrNameLst>
                                      </p:cBhvr>
                                      <p:tavLst>
                                        <p:tav tm="0">
                                          <p:val>
                                            <p:fltVal val="0"/>
                                          </p:val>
                                        </p:tav>
                                        <p:tav tm="100000">
                                          <p:val>
                                            <p:strVal val="#ppt_w"/>
                                          </p:val>
                                        </p:tav>
                                      </p:tavLst>
                                    </p:anim>
                                    <p:anim calcmode="lin" valueType="num">
                                      <p:cBhvr>
                                        <p:cTn id="14" dur="500" fill="hold"/>
                                        <p:tgtEl>
                                          <p:spTgt spid="3891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919"/>
                                        </p:tgtEl>
                                        <p:attrNameLst>
                                          <p:attrName>style.visibility</p:attrName>
                                        </p:attrNameLst>
                                      </p:cBhvr>
                                      <p:to>
                                        <p:strVal val="visible"/>
                                      </p:to>
                                    </p:set>
                                    <p:anim calcmode="lin" valueType="num">
                                      <p:cBhvr>
                                        <p:cTn id="19" dur="500" fill="hold"/>
                                        <p:tgtEl>
                                          <p:spTgt spid="38919"/>
                                        </p:tgtEl>
                                        <p:attrNameLst>
                                          <p:attrName>ppt_w</p:attrName>
                                        </p:attrNameLst>
                                      </p:cBhvr>
                                      <p:tavLst>
                                        <p:tav tm="0">
                                          <p:val>
                                            <p:fltVal val="0"/>
                                          </p:val>
                                        </p:tav>
                                        <p:tav tm="100000">
                                          <p:val>
                                            <p:strVal val="#ppt_w"/>
                                          </p:val>
                                        </p:tav>
                                      </p:tavLst>
                                    </p:anim>
                                    <p:anim calcmode="lin" valueType="num">
                                      <p:cBhvr>
                                        <p:cTn id="20" dur="500" fill="hold"/>
                                        <p:tgtEl>
                                          <p:spTgt spid="389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GB"/>
              <a:t>Norton University</a:t>
            </a:r>
          </a:p>
        </p:txBody>
      </p:sp>
      <p:sp>
        <p:nvSpPr>
          <p:cNvPr id="9" name="Footer Placeholder 4"/>
          <p:cNvSpPr>
            <a:spLocks noGrp="1"/>
          </p:cNvSpPr>
          <p:nvPr>
            <p:ph type="ftr" sz="quarter" idx="11"/>
          </p:nvPr>
        </p:nvSpPr>
        <p:spPr/>
        <p:txBody>
          <a:bodyPr/>
          <a:lstStyle/>
          <a:p>
            <a:r>
              <a:rPr lang="en-GB"/>
              <a:t>Introduction to E-commerce</a:t>
            </a:r>
          </a:p>
        </p:txBody>
      </p:sp>
      <p:sp>
        <p:nvSpPr>
          <p:cNvPr id="10" name="Slide Number Placeholder 5"/>
          <p:cNvSpPr>
            <a:spLocks noGrp="1"/>
          </p:cNvSpPr>
          <p:nvPr>
            <p:ph type="sldNum" sz="quarter" idx="12"/>
          </p:nvPr>
        </p:nvSpPr>
        <p:spPr/>
        <p:txBody>
          <a:bodyPr/>
          <a:lstStyle/>
          <a:p>
            <a:fld id="{84C42671-5030-4675-871E-FA0D0B04349B}" type="slidenum">
              <a:rPr lang="en-GB"/>
              <a:pPr/>
              <a:t>13</a:t>
            </a:fld>
            <a:endParaRPr lang="en-GB"/>
          </a:p>
        </p:txBody>
      </p:sp>
      <p:sp>
        <p:nvSpPr>
          <p:cNvPr id="39940" name="Text Box 4"/>
          <p:cNvSpPr txBox="1">
            <a:spLocks noChangeArrowheads="1"/>
          </p:cNvSpPr>
          <p:nvPr/>
        </p:nvSpPr>
        <p:spPr bwMode="auto">
          <a:xfrm>
            <a:off x="558800" y="88900"/>
            <a:ext cx="8001000" cy="946150"/>
          </a:xfrm>
          <a:prstGeom prst="rect">
            <a:avLst/>
          </a:prstGeom>
          <a:noFill/>
          <a:ln w="9525">
            <a:noFill/>
            <a:miter lim="800000"/>
            <a:headEnd/>
            <a:tailEnd/>
          </a:ln>
          <a:effectLst/>
        </p:spPr>
        <p:txBody>
          <a:bodyPr>
            <a:spAutoFit/>
          </a:bodyPr>
          <a:lstStyle/>
          <a:p>
            <a:pPr algn="ctr">
              <a:spcBef>
                <a:spcPct val="50000"/>
              </a:spcBef>
            </a:pPr>
            <a:r>
              <a:rPr lang="en-US" sz="2800" b="1"/>
              <a:t>MAJOR BUSINESS-TO-BUSINESS (B2B) BUSINESS MODELS</a:t>
            </a:r>
            <a:endParaRPr lang="en-GB" sz="2800" b="1"/>
          </a:p>
        </p:txBody>
      </p:sp>
      <p:sp>
        <p:nvSpPr>
          <p:cNvPr id="39941" name="Text Box 5"/>
          <p:cNvSpPr txBox="1">
            <a:spLocks noChangeArrowheads="1"/>
          </p:cNvSpPr>
          <p:nvPr/>
        </p:nvSpPr>
        <p:spPr bwMode="auto">
          <a:xfrm>
            <a:off x="0" y="1333500"/>
            <a:ext cx="9144000" cy="822325"/>
          </a:xfrm>
          <a:prstGeom prst="rect">
            <a:avLst/>
          </a:prstGeom>
          <a:solidFill>
            <a:srgbClr val="000000"/>
          </a:solidFill>
          <a:ln w="9525">
            <a:noFill/>
            <a:miter lim="800000"/>
            <a:headEnd/>
            <a:tailEnd/>
          </a:ln>
          <a:effectLst/>
        </p:spPr>
        <p:txBody>
          <a:bodyPr>
            <a:spAutoFit/>
          </a:bodyPr>
          <a:lstStyle/>
          <a:p>
            <a:pPr>
              <a:spcBef>
                <a:spcPct val="50000"/>
              </a:spcBef>
            </a:pPr>
            <a:r>
              <a:rPr lang="en-US" sz="2400" b="1" u="sng"/>
              <a:t>E-distributor:</a:t>
            </a:r>
            <a:r>
              <a:rPr lang="en-US" sz="2400" b="1"/>
              <a:t> </a:t>
            </a:r>
            <a:r>
              <a:rPr lang="en-US" sz="2400"/>
              <a:t>A company that supplies products and services directly to individual business.</a:t>
            </a:r>
            <a:endParaRPr lang="en-GB" sz="3200"/>
          </a:p>
        </p:txBody>
      </p:sp>
      <p:sp>
        <p:nvSpPr>
          <p:cNvPr id="39942" name="Text Box 6"/>
          <p:cNvSpPr txBox="1">
            <a:spLocks noChangeArrowheads="1"/>
          </p:cNvSpPr>
          <p:nvPr/>
        </p:nvSpPr>
        <p:spPr bwMode="auto">
          <a:xfrm>
            <a:off x="0" y="2387600"/>
            <a:ext cx="9144000" cy="822325"/>
          </a:xfrm>
          <a:prstGeom prst="rect">
            <a:avLst/>
          </a:prstGeom>
          <a:solidFill>
            <a:srgbClr val="000000"/>
          </a:solidFill>
          <a:ln w="9525">
            <a:noFill/>
            <a:miter lim="800000"/>
            <a:headEnd/>
            <a:tailEnd/>
          </a:ln>
          <a:effectLst/>
        </p:spPr>
        <p:txBody>
          <a:bodyPr>
            <a:spAutoFit/>
          </a:bodyPr>
          <a:lstStyle/>
          <a:p>
            <a:pPr>
              <a:spcBef>
                <a:spcPct val="50000"/>
              </a:spcBef>
            </a:pPr>
            <a:r>
              <a:rPr lang="en-US" sz="2400" b="1" u="sng"/>
              <a:t>E-procurement:</a:t>
            </a:r>
            <a:r>
              <a:rPr lang="en-US" sz="2400" b="1"/>
              <a:t> </a:t>
            </a:r>
            <a:r>
              <a:rPr lang="en-US" sz="2400"/>
              <a:t>Single firms create digital markets for thousands of sellers and buyers.</a:t>
            </a:r>
            <a:endParaRPr lang="en-GB" sz="3200"/>
          </a:p>
        </p:txBody>
      </p:sp>
      <p:sp>
        <p:nvSpPr>
          <p:cNvPr id="39943" name="Text Box 7"/>
          <p:cNvSpPr txBox="1">
            <a:spLocks noChangeArrowheads="1"/>
          </p:cNvSpPr>
          <p:nvPr/>
        </p:nvSpPr>
        <p:spPr bwMode="auto">
          <a:xfrm>
            <a:off x="0" y="3441700"/>
            <a:ext cx="9144000" cy="822325"/>
          </a:xfrm>
          <a:prstGeom prst="rect">
            <a:avLst/>
          </a:prstGeom>
          <a:solidFill>
            <a:srgbClr val="000000"/>
          </a:solidFill>
          <a:ln w="9525">
            <a:noFill/>
            <a:miter lim="800000"/>
            <a:headEnd/>
            <a:tailEnd/>
          </a:ln>
          <a:effectLst/>
        </p:spPr>
        <p:txBody>
          <a:bodyPr>
            <a:spAutoFit/>
          </a:bodyPr>
          <a:lstStyle/>
          <a:p>
            <a:pPr>
              <a:spcBef>
                <a:spcPct val="50000"/>
              </a:spcBef>
            </a:pPr>
            <a:r>
              <a:rPr lang="en-US" sz="2400" b="1" u="sng"/>
              <a:t>Exchange:</a:t>
            </a:r>
            <a:r>
              <a:rPr lang="en-US" sz="2400" b="1"/>
              <a:t> </a:t>
            </a:r>
            <a:r>
              <a:rPr lang="en-US" sz="2400"/>
              <a:t>Independently owned digital marketplace for direct inputs, usually for a vertical industry group.</a:t>
            </a:r>
            <a:endParaRPr lang="en-GB" sz="3200"/>
          </a:p>
        </p:txBody>
      </p:sp>
      <p:sp>
        <p:nvSpPr>
          <p:cNvPr id="39944" name="Text Box 8"/>
          <p:cNvSpPr txBox="1">
            <a:spLocks noChangeArrowheads="1"/>
          </p:cNvSpPr>
          <p:nvPr/>
        </p:nvSpPr>
        <p:spPr bwMode="auto">
          <a:xfrm>
            <a:off x="0" y="4495800"/>
            <a:ext cx="9144000" cy="457200"/>
          </a:xfrm>
          <a:prstGeom prst="rect">
            <a:avLst/>
          </a:prstGeom>
          <a:solidFill>
            <a:srgbClr val="000000"/>
          </a:solidFill>
          <a:ln w="9525">
            <a:noFill/>
            <a:miter lim="800000"/>
            <a:headEnd/>
            <a:tailEnd/>
          </a:ln>
          <a:effectLst/>
        </p:spPr>
        <p:txBody>
          <a:bodyPr>
            <a:spAutoFit/>
          </a:bodyPr>
          <a:lstStyle/>
          <a:p>
            <a:pPr>
              <a:spcBef>
                <a:spcPct val="50000"/>
              </a:spcBef>
            </a:pPr>
            <a:r>
              <a:rPr lang="en-US" sz="2400" b="1" u="sng"/>
              <a:t>Industry Consortium:</a:t>
            </a:r>
            <a:r>
              <a:rPr lang="en-US" sz="2400" b="1"/>
              <a:t> </a:t>
            </a:r>
            <a:r>
              <a:rPr lang="en-US" sz="2400"/>
              <a:t>Industry-owned vertical digital market.</a:t>
            </a:r>
            <a:endParaRPr lang="en-GB" sz="3200"/>
          </a:p>
        </p:txBody>
      </p:sp>
      <p:sp>
        <p:nvSpPr>
          <p:cNvPr id="39945" name="Text Box 9"/>
          <p:cNvSpPr txBox="1">
            <a:spLocks noChangeArrowheads="1"/>
          </p:cNvSpPr>
          <p:nvPr/>
        </p:nvSpPr>
        <p:spPr bwMode="auto">
          <a:xfrm>
            <a:off x="0" y="5181600"/>
            <a:ext cx="9144000" cy="1187450"/>
          </a:xfrm>
          <a:prstGeom prst="rect">
            <a:avLst/>
          </a:prstGeom>
          <a:solidFill>
            <a:srgbClr val="000000"/>
          </a:solidFill>
          <a:ln w="9525">
            <a:noFill/>
            <a:miter lim="800000"/>
            <a:headEnd/>
            <a:tailEnd/>
          </a:ln>
          <a:effectLst/>
        </p:spPr>
        <p:txBody>
          <a:bodyPr>
            <a:spAutoFit/>
          </a:bodyPr>
          <a:lstStyle/>
          <a:p>
            <a:pPr>
              <a:spcBef>
                <a:spcPct val="50000"/>
              </a:spcBef>
            </a:pPr>
            <a:r>
              <a:rPr lang="en-US" sz="2400" b="1" u="sng"/>
              <a:t>Private Industrial Network:</a:t>
            </a:r>
            <a:r>
              <a:rPr lang="en-US" sz="2400" b="1"/>
              <a:t> </a:t>
            </a:r>
            <a:r>
              <a:rPr lang="en-US" sz="2400"/>
              <a:t>Industry-owned private industrial network that coordinates supply chains with a limited set of partners.</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p:cTn id="7" dur="500" fill="hold"/>
                                        <p:tgtEl>
                                          <p:spTgt spid="39941"/>
                                        </p:tgtEl>
                                        <p:attrNameLst>
                                          <p:attrName>ppt_w</p:attrName>
                                        </p:attrNameLst>
                                      </p:cBhvr>
                                      <p:tavLst>
                                        <p:tav tm="0">
                                          <p:val>
                                            <p:fltVal val="0"/>
                                          </p:val>
                                        </p:tav>
                                        <p:tav tm="100000">
                                          <p:val>
                                            <p:strVal val="#ppt_w"/>
                                          </p:val>
                                        </p:tav>
                                      </p:tavLst>
                                    </p:anim>
                                    <p:anim calcmode="lin" valueType="num">
                                      <p:cBhvr>
                                        <p:cTn id="8" dur="500" fill="hold"/>
                                        <p:tgtEl>
                                          <p:spTgt spid="3994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42"/>
                                        </p:tgtEl>
                                        <p:attrNameLst>
                                          <p:attrName>style.visibility</p:attrName>
                                        </p:attrNameLst>
                                      </p:cBhvr>
                                      <p:to>
                                        <p:strVal val="visible"/>
                                      </p:to>
                                    </p:set>
                                    <p:anim calcmode="lin" valueType="num">
                                      <p:cBhvr>
                                        <p:cTn id="13" dur="500" fill="hold"/>
                                        <p:tgtEl>
                                          <p:spTgt spid="39942"/>
                                        </p:tgtEl>
                                        <p:attrNameLst>
                                          <p:attrName>ppt_w</p:attrName>
                                        </p:attrNameLst>
                                      </p:cBhvr>
                                      <p:tavLst>
                                        <p:tav tm="0">
                                          <p:val>
                                            <p:fltVal val="0"/>
                                          </p:val>
                                        </p:tav>
                                        <p:tav tm="100000">
                                          <p:val>
                                            <p:strVal val="#ppt_w"/>
                                          </p:val>
                                        </p:tav>
                                      </p:tavLst>
                                    </p:anim>
                                    <p:anim calcmode="lin" valueType="num">
                                      <p:cBhvr>
                                        <p:cTn id="14" dur="500" fill="hold"/>
                                        <p:tgtEl>
                                          <p:spTgt spid="3994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9943"/>
                                        </p:tgtEl>
                                        <p:attrNameLst>
                                          <p:attrName>style.visibility</p:attrName>
                                        </p:attrNameLst>
                                      </p:cBhvr>
                                      <p:to>
                                        <p:strVal val="visible"/>
                                      </p:to>
                                    </p:set>
                                    <p:anim calcmode="lin" valueType="num">
                                      <p:cBhvr>
                                        <p:cTn id="19" dur="500" fill="hold"/>
                                        <p:tgtEl>
                                          <p:spTgt spid="39943"/>
                                        </p:tgtEl>
                                        <p:attrNameLst>
                                          <p:attrName>ppt_w</p:attrName>
                                        </p:attrNameLst>
                                      </p:cBhvr>
                                      <p:tavLst>
                                        <p:tav tm="0">
                                          <p:val>
                                            <p:fltVal val="0"/>
                                          </p:val>
                                        </p:tav>
                                        <p:tav tm="100000">
                                          <p:val>
                                            <p:strVal val="#ppt_w"/>
                                          </p:val>
                                        </p:tav>
                                      </p:tavLst>
                                    </p:anim>
                                    <p:anim calcmode="lin" valueType="num">
                                      <p:cBhvr>
                                        <p:cTn id="20" dur="500" fill="hold"/>
                                        <p:tgtEl>
                                          <p:spTgt spid="3994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9944"/>
                                        </p:tgtEl>
                                        <p:attrNameLst>
                                          <p:attrName>style.visibility</p:attrName>
                                        </p:attrNameLst>
                                      </p:cBhvr>
                                      <p:to>
                                        <p:strVal val="visible"/>
                                      </p:to>
                                    </p:set>
                                    <p:anim calcmode="lin" valueType="num">
                                      <p:cBhvr>
                                        <p:cTn id="25" dur="500" fill="hold"/>
                                        <p:tgtEl>
                                          <p:spTgt spid="39944"/>
                                        </p:tgtEl>
                                        <p:attrNameLst>
                                          <p:attrName>ppt_w</p:attrName>
                                        </p:attrNameLst>
                                      </p:cBhvr>
                                      <p:tavLst>
                                        <p:tav tm="0">
                                          <p:val>
                                            <p:fltVal val="0"/>
                                          </p:val>
                                        </p:tav>
                                        <p:tav tm="100000">
                                          <p:val>
                                            <p:strVal val="#ppt_w"/>
                                          </p:val>
                                        </p:tav>
                                      </p:tavLst>
                                    </p:anim>
                                    <p:anim calcmode="lin" valueType="num">
                                      <p:cBhvr>
                                        <p:cTn id="26" dur="500" fill="hold"/>
                                        <p:tgtEl>
                                          <p:spTgt spid="3994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9945"/>
                                        </p:tgtEl>
                                        <p:attrNameLst>
                                          <p:attrName>style.visibility</p:attrName>
                                        </p:attrNameLst>
                                      </p:cBhvr>
                                      <p:to>
                                        <p:strVal val="visible"/>
                                      </p:to>
                                    </p:set>
                                    <p:anim calcmode="lin" valueType="num">
                                      <p:cBhvr>
                                        <p:cTn id="31" dur="500" fill="hold"/>
                                        <p:tgtEl>
                                          <p:spTgt spid="39945"/>
                                        </p:tgtEl>
                                        <p:attrNameLst>
                                          <p:attrName>ppt_w</p:attrName>
                                        </p:attrNameLst>
                                      </p:cBhvr>
                                      <p:tavLst>
                                        <p:tav tm="0">
                                          <p:val>
                                            <p:fltVal val="0"/>
                                          </p:val>
                                        </p:tav>
                                        <p:tav tm="100000">
                                          <p:val>
                                            <p:strVal val="#ppt_w"/>
                                          </p:val>
                                        </p:tav>
                                      </p:tavLst>
                                    </p:anim>
                                    <p:anim calcmode="lin" valueType="num">
                                      <p:cBhvr>
                                        <p:cTn id="32" dur="500" fill="hold"/>
                                        <p:tgtEl>
                                          <p:spTgt spid="399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P spid="39943" grpId="0" animBg="1"/>
      <p:bldP spid="39944" grpId="0" animBg="1"/>
      <p:bldP spid="399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r>
              <a:rPr lang="en-GB"/>
              <a:t>Norton University</a:t>
            </a:r>
          </a:p>
        </p:txBody>
      </p:sp>
      <p:sp>
        <p:nvSpPr>
          <p:cNvPr id="34" name="Footer Placeholder 4"/>
          <p:cNvSpPr>
            <a:spLocks noGrp="1"/>
          </p:cNvSpPr>
          <p:nvPr>
            <p:ph type="ftr" sz="quarter" idx="11"/>
          </p:nvPr>
        </p:nvSpPr>
        <p:spPr/>
        <p:txBody>
          <a:bodyPr/>
          <a:lstStyle/>
          <a:p>
            <a:r>
              <a:rPr lang="en-GB"/>
              <a:t>Introduction to E-commerce</a:t>
            </a:r>
          </a:p>
        </p:txBody>
      </p:sp>
      <p:sp>
        <p:nvSpPr>
          <p:cNvPr id="35" name="Slide Number Placeholder 5"/>
          <p:cNvSpPr>
            <a:spLocks noGrp="1"/>
          </p:cNvSpPr>
          <p:nvPr>
            <p:ph type="sldNum" sz="quarter" idx="12"/>
          </p:nvPr>
        </p:nvSpPr>
        <p:spPr/>
        <p:txBody>
          <a:bodyPr/>
          <a:lstStyle/>
          <a:p>
            <a:fld id="{6EC3E8E2-E4F4-49C8-A462-EA1C262C3E0E}" type="slidenum">
              <a:rPr lang="en-GB"/>
              <a:pPr/>
              <a:t>14</a:t>
            </a:fld>
            <a:endParaRPr lang="en-GB"/>
          </a:p>
        </p:txBody>
      </p:sp>
      <p:sp>
        <p:nvSpPr>
          <p:cNvPr id="40964" name="Text Box 4"/>
          <p:cNvSpPr txBox="1">
            <a:spLocks noChangeArrowheads="1"/>
          </p:cNvSpPr>
          <p:nvPr/>
        </p:nvSpPr>
        <p:spPr bwMode="auto">
          <a:xfrm>
            <a:off x="558800" y="88900"/>
            <a:ext cx="8001000" cy="946150"/>
          </a:xfrm>
          <a:prstGeom prst="rect">
            <a:avLst/>
          </a:prstGeom>
          <a:noFill/>
          <a:ln w="9525">
            <a:noFill/>
            <a:miter lim="800000"/>
            <a:headEnd/>
            <a:tailEnd/>
          </a:ln>
          <a:effectLst/>
        </p:spPr>
        <p:txBody>
          <a:bodyPr>
            <a:spAutoFit/>
          </a:bodyPr>
          <a:lstStyle/>
          <a:p>
            <a:pPr algn="ctr">
              <a:spcBef>
                <a:spcPct val="50000"/>
              </a:spcBef>
            </a:pPr>
            <a:r>
              <a:rPr lang="en-US" sz="2800" b="1"/>
              <a:t>MAJOR BUSINESS-TO-BUSINESS (B2B) BUSINESS MODELS (Cont.)</a:t>
            </a:r>
            <a:endParaRPr lang="en-GB" sz="2800" b="1"/>
          </a:p>
        </p:txBody>
      </p:sp>
      <p:sp>
        <p:nvSpPr>
          <p:cNvPr id="40965" name="Text Box 5"/>
          <p:cNvSpPr txBox="1">
            <a:spLocks noChangeArrowheads="1"/>
          </p:cNvSpPr>
          <p:nvPr/>
        </p:nvSpPr>
        <p:spPr bwMode="auto">
          <a:xfrm>
            <a:off x="50800" y="1092200"/>
            <a:ext cx="2133600" cy="442913"/>
          </a:xfrm>
          <a:prstGeom prst="rect">
            <a:avLst/>
          </a:prstGeom>
          <a:solidFill>
            <a:srgbClr val="FF66CC"/>
          </a:solidFill>
          <a:ln w="76200" cmpd="tri">
            <a:solidFill>
              <a:schemeClr val="tx1"/>
            </a:solidFill>
            <a:miter lim="800000"/>
            <a:headEnd/>
            <a:tailEnd/>
          </a:ln>
          <a:effectLst/>
        </p:spPr>
        <p:txBody>
          <a:bodyPr>
            <a:spAutoFit/>
          </a:bodyPr>
          <a:lstStyle/>
          <a:p>
            <a:pPr algn="ctr">
              <a:spcBef>
                <a:spcPct val="50000"/>
              </a:spcBef>
            </a:pPr>
            <a:r>
              <a:rPr lang="en-US" sz="1800"/>
              <a:t>BUSINESS MODEL</a:t>
            </a:r>
            <a:endParaRPr lang="en-GB" sz="1800"/>
          </a:p>
        </p:txBody>
      </p:sp>
      <p:sp>
        <p:nvSpPr>
          <p:cNvPr id="40966" name="Text Box 6"/>
          <p:cNvSpPr txBox="1">
            <a:spLocks noChangeArrowheads="1"/>
          </p:cNvSpPr>
          <p:nvPr/>
        </p:nvSpPr>
        <p:spPr bwMode="auto">
          <a:xfrm>
            <a:off x="2387600" y="1092200"/>
            <a:ext cx="1600200" cy="442913"/>
          </a:xfrm>
          <a:prstGeom prst="rect">
            <a:avLst/>
          </a:prstGeom>
          <a:solidFill>
            <a:srgbClr val="FF66CC"/>
          </a:solidFill>
          <a:ln w="76200" cmpd="tri">
            <a:solidFill>
              <a:schemeClr val="tx1"/>
            </a:solidFill>
            <a:miter lim="800000"/>
            <a:headEnd/>
            <a:tailEnd/>
          </a:ln>
          <a:effectLst/>
        </p:spPr>
        <p:txBody>
          <a:bodyPr>
            <a:spAutoFit/>
          </a:bodyPr>
          <a:lstStyle/>
          <a:p>
            <a:pPr algn="ctr">
              <a:spcBef>
                <a:spcPct val="50000"/>
              </a:spcBef>
            </a:pPr>
            <a:r>
              <a:rPr lang="en-US" sz="1800"/>
              <a:t>EXAMPLES</a:t>
            </a:r>
            <a:endParaRPr lang="en-GB" sz="1800"/>
          </a:p>
        </p:txBody>
      </p:sp>
      <p:sp>
        <p:nvSpPr>
          <p:cNvPr id="40967" name="Text Box 7"/>
          <p:cNvSpPr txBox="1">
            <a:spLocks noChangeArrowheads="1"/>
          </p:cNvSpPr>
          <p:nvPr/>
        </p:nvSpPr>
        <p:spPr bwMode="auto">
          <a:xfrm>
            <a:off x="4216400" y="1092200"/>
            <a:ext cx="2133600" cy="442913"/>
          </a:xfrm>
          <a:prstGeom prst="rect">
            <a:avLst/>
          </a:prstGeom>
          <a:solidFill>
            <a:srgbClr val="FF66CC"/>
          </a:solidFill>
          <a:ln w="76200" cmpd="tri">
            <a:solidFill>
              <a:schemeClr val="tx1"/>
            </a:solidFill>
            <a:miter lim="800000"/>
            <a:headEnd/>
            <a:tailEnd/>
          </a:ln>
          <a:effectLst/>
        </p:spPr>
        <p:txBody>
          <a:bodyPr>
            <a:spAutoFit/>
          </a:bodyPr>
          <a:lstStyle/>
          <a:p>
            <a:pPr algn="ctr">
              <a:spcBef>
                <a:spcPct val="50000"/>
              </a:spcBef>
            </a:pPr>
            <a:r>
              <a:rPr lang="en-US" sz="1800"/>
              <a:t>DESCRIPTION</a:t>
            </a:r>
            <a:endParaRPr lang="en-GB" sz="1800"/>
          </a:p>
        </p:txBody>
      </p:sp>
      <p:sp>
        <p:nvSpPr>
          <p:cNvPr id="40968" name="Text Box 8"/>
          <p:cNvSpPr txBox="1">
            <a:spLocks noChangeArrowheads="1"/>
          </p:cNvSpPr>
          <p:nvPr/>
        </p:nvSpPr>
        <p:spPr bwMode="auto">
          <a:xfrm>
            <a:off x="6959600" y="1104900"/>
            <a:ext cx="2133600" cy="442913"/>
          </a:xfrm>
          <a:prstGeom prst="rect">
            <a:avLst/>
          </a:prstGeom>
          <a:solidFill>
            <a:srgbClr val="FF66CC"/>
          </a:solidFill>
          <a:ln w="76200" cmpd="tri">
            <a:solidFill>
              <a:schemeClr val="tx1"/>
            </a:solidFill>
            <a:miter lim="800000"/>
            <a:headEnd/>
            <a:tailEnd/>
          </a:ln>
          <a:effectLst/>
        </p:spPr>
        <p:txBody>
          <a:bodyPr>
            <a:spAutoFit/>
          </a:bodyPr>
          <a:lstStyle/>
          <a:p>
            <a:pPr algn="ctr">
              <a:spcBef>
                <a:spcPct val="50000"/>
              </a:spcBef>
            </a:pPr>
            <a:r>
              <a:rPr lang="en-US" sz="1800"/>
              <a:t>REVENUE MODEL</a:t>
            </a:r>
            <a:endParaRPr lang="en-GB" sz="1800"/>
          </a:p>
        </p:txBody>
      </p:sp>
      <p:sp>
        <p:nvSpPr>
          <p:cNvPr id="40969" name="Text Box 9"/>
          <p:cNvSpPr txBox="1">
            <a:spLocks noChangeArrowheads="1"/>
          </p:cNvSpPr>
          <p:nvPr/>
        </p:nvSpPr>
        <p:spPr bwMode="auto">
          <a:xfrm>
            <a:off x="0" y="1536700"/>
            <a:ext cx="9144000" cy="366713"/>
          </a:xfrm>
          <a:prstGeom prst="rect">
            <a:avLst/>
          </a:prstGeom>
          <a:solidFill>
            <a:srgbClr val="000000"/>
          </a:solidFill>
          <a:ln w="9525">
            <a:noFill/>
            <a:miter lim="800000"/>
            <a:headEnd/>
            <a:tailEnd/>
          </a:ln>
          <a:effectLst/>
        </p:spPr>
        <p:txBody>
          <a:bodyPr>
            <a:spAutoFit/>
          </a:bodyPr>
          <a:lstStyle/>
          <a:p>
            <a:pPr>
              <a:spcBef>
                <a:spcPct val="50000"/>
              </a:spcBef>
            </a:pPr>
            <a:r>
              <a:rPr lang="en-US" sz="1800"/>
              <a:t>1- Net Marketplace</a:t>
            </a:r>
            <a:endParaRPr lang="en-GB" sz="1800"/>
          </a:p>
        </p:txBody>
      </p:sp>
      <p:sp>
        <p:nvSpPr>
          <p:cNvPr id="40970" name="Text Box 10"/>
          <p:cNvSpPr txBox="1">
            <a:spLocks noChangeArrowheads="1"/>
          </p:cNvSpPr>
          <p:nvPr/>
        </p:nvSpPr>
        <p:spPr bwMode="auto">
          <a:xfrm>
            <a:off x="0" y="4368800"/>
            <a:ext cx="9144000" cy="366713"/>
          </a:xfrm>
          <a:prstGeom prst="rect">
            <a:avLst/>
          </a:prstGeom>
          <a:solidFill>
            <a:srgbClr val="000000"/>
          </a:solidFill>
          <a:ln w="9525">
            <a:noFill/>
            <a:miter lim="800000"/>
            <a:headEnd/>
            <a:tailEnd/>
          </a:ln>
          <a:effectLst/>
        </p:spPr>
        <p:txBody>
          <a:bodyPr>
            <a:spAutoFit/>
          </a:bodyPr>
          <a:lstStyle/>
          <a:p>
            <a:pPr>
              <a:spcBef>
                <a:spcPct val="50000"/>
              </a:spcBef>
            </a:pPr>
            <a:r>
              <a:rPr lang="en-US" sz="1800"/>
              <a:t>2- Private Industrial Network</a:t>
            </a:r>
            <a:endParaRPr lang="en-GB" sz="1800"/>
          </a:p>
        </p:txBody>
      </p:sp>
      <p:sp>
        <p:nvSpPr>
          <p:cNvPr id="40971" name="Text Box 11"/>
          <p:cNvSpPr txBox="1">
            <a:spLocks noChangeArrowheads="1"/>
          </p:cNvSpPr>
          <p:nvPr/>
        </p:nvSpPr>
        <p:spPr bwMode="auto">
          <a:xfrm>
            <a:off x="0" y="1879600"/>
            <a:ext cx="2209800" cy="366713"/>
          </a:xfrm>
          <a:prstGeom prst="rect">
            <a:avLst/>
          </a:prstGeom>
          <a:noFill/>
          <a:ln w="9525">
            <a:noFill/>
            <a:miter lim="800000"/>
            <a:headEnd/>
            <a:tailEnd/>
          </a:ln>
          <a:effectLst/>
        </p:spPr>
        <p:txBody>
          <a:bodyPr>
            <a:spAutoFit/>
          </a:bodyPr>
          <a:lstStyle/>
          <a:p>
            <a:pPr>
              <a:spcBef>
                <a:spcPct val="50000"/>
              </a:spcBef>
            </a:pPr>
            <a:r>
              <a:rPr lang="en-US" sz="1800"/>
              <a:t>E-distributor</a:t>
            </a:r>
            <a:endParaRPr lang="en-GB" sz="1800"/>
          </a:p>
        </p:txBody>
      </p:sp>
      <p:sp>
        <p:nvSpPr>
          <p:cNvPr id="40972" name="Text Box 12"/>
          <p:cNvSpPr txBox="1">
            <a:spLocks noChangeArrowheads="1"/>
          </p:cNvSpPr>
          <p:nvPr/>
        </p:nvSpPr>
        <p:spPr bwMode="auto">
          <a:xfrm>
            <a:off x="0" y="2540000"/>
            <a:ext cx="2209800" cy="366713"/>
          </a:xfrm>
          <a:prstGeom prst="rect">
            <a:avLst/>
          </a:prstGeom>
          <a:noFill/>
          <a:ln w="9525">
            <a:noFill/>
            <a:miter lim="800000"/>
            <a:headEnd/>
            <a:tailEnd/>
          </a:ln>
          <a:effectLst/>
        </p:spPr>
        <p:txBody>
          <a:bodyPr>
            <a:spAutoFit/>
          </a:bodyPr>
          <a:lstStyle/>
          <a:p>
            <a:pPr>
              <a:spcBef>
                <a:spcPct val="50000"/>
              </a:spcBef>
            </a:pPr>
            <a:r>
              <a:rPr lang="en-US" sz="1800"/>
              <a:t>E-procurement</a:t>
            </a:r>
            <a:endParaRPr lang="en-GB" sz="1800"/>
          </a:p>
        </p:txBody>
      </p:sp>
      <p:sp>
        <p:nvSpPr>
          <p:cNvPr id="40973" name="Text Box 13"/>
          <p:cNvSpPr txBox="1">
            <a:spLocks noChangeArrowheads="1"/>
          </p:cNvSpPr>
          <p:nvPr/>
        </p:nvSpPr>
        <p:spPr bwMode="auto">
          <a:xfrm>
            <a:off x="0" y="3314700"/>
            <a:ext cx="2209800" cy="366713"/>
          </a:xfrm>
          <a:prstGeom prst="rect">
            <a:avLst/>
          </a:prstGeom>
          <a:noFill/>
          <a:ln w="9525">
            <a:noFill/>
            <a:miter lim="800000"/>
            <a:headEnd/>
            <a:tailEnd/>
          </a:ln>
          <a:effectLst/>
        </p:spPr>
        <p:txBody>
          <a:bodyPr>
            <a:spAutoFit/>
          </a:bodyPr>
          <a:lstStyle/>
          <a:p>
            <a:pPr>
              <a:spcBef>
                <a:spcPct val="50000"/>
              </a:spcBef>
            </a:pPr>
            <a:r>
              <a:rPr lang="en-US" sz="1800"/>
              <a:t>Exchange</a:t>
            </a:r>
            <a:endParaRPr lang="en-GB" sz="1800"/>
          </a:p>
        </p:txBody>
      </p:sp>
      <p:sp>
        <p:nvSpPr>
          <p:cNvPr id="40974" name="Text Box 14"/>
          <p:cNvSpPr txBox="1">
            <a:spLocks noChangeArrowheads="1"/>
          </p:cNvSpPr>
          <p:nvPr/>
        </p:nvSpPr>
        <p:spPr bwMode="auto">
          <a:xfrm>
            <a:off x="0" y="3848100"/>
            <a:ext cx="2286000" cy="366713"/>
          </a:xfrm>
          <a:prstGeom prst="rect">
            <a:avLst/>
          </a:prstGeom>
          <a:noFill/>
          <a:ln w="9525">
            <a:noFill/>
            <a:miter lim="800000"/>
            <a:headEnd/>
            <a:tailEnd/>
          </a:ln>
          <a:effectLst/>
        </p:spPr>
        <p:txBody>
          <a:bodyPr>
            <a:spAutoFit/>
          </a:bodyPr>
          <a:lstStyle/>
          <a:p>
            <a:pPr>
              <a:spcBef>
                <a:spcPct val="50000"/>
              </a:spcBef>
            </a:pPr>
            <a:r>
              <a:rPr lang="en-US" sz="1800"/>
              <a:t>Industry Consortium</a:t>
            </a:r>
            <a:endParaRPr lang="en-GB" sz="1800"/>
          </a:p>
        </p:txBody>
      </p:sp>
      <p:sp>
        <p:nvSpPr>
          <p:cNvPr id="40975" name="Text Box 15"/>
          <p:cNvSpPr txBox="1">
            <a:spLocks noChangeArrowheads="1"/>
          </p:cNvSpPr>
          <p:nvPr/>
        </p:nvSpPr>
        <p:spPr bwMode="auto">
          <a:xfrm>
            <a:off x="0" y="4737100"/>
            <a:ext cx="2209800" cy="366713"/>
          </a:xfrm>
          <a:prstGeom prst="rect">
            <a:avLst/>
          </a:prstGeom>
          <a:noFill/>
          <a:ln w="9525">
            <a:noFill/>
            <a:miter lim="800000"/>
            <a:headEnd/>
            <a:tailEnd/>
          </a:ln>
          <a:effectLst/>
        </p:spPr>
        <p:txBody>
          <a:bodyPr>
            <a:spAutoFit/>
          </a:bodyPr>
          <a:lstStyle/>
          <a:p>
            <a:pPr>
              <a:spcBef>
                <a:spcPct val="50000"/>
              </a:spcBef>
            </a:pPr>
            <a:r>
              <a:rPr lang="en-US" sz="1800"/>
              <a:t>Single firm</a:t>
            </a:r>
            <a:endParaRPr lang="en-GB" sz="1800"/>
          </a:p>
        </p:txBody>
      </p:sp>
      <p:sp>
        <p:nvSpPr>
          <p:cNvPr id="40976" name="Text Box 16"/>
          <p:cNvSpPr txBox="1">
            <a:spLocks noChangeArrowheads="1"/>
          </p:cNvSpPr>
          <p:nvPr/>
        </p:nvSpPr>
        <p:spPr bwMode="auto">
          <a:xfrm>
            <a:off x="12700" y="5575300"/>
            <a:ext cx="2209800" cy="366713"/>
          </a:xfrm>
          <a:prstGeom prst="rect">
            <a:avLst/>
          </a:prstGeom>
          <a:noFill/>
          <a:ln w="9525">
            <a:noFill/>
            <a:miter lim="800000"/>
            <a:headEnd/>
            <a:tailEnd/>
          </a:ln>
          <a:effectLst/>
        </p:spPr>
        <p:txBody>
          <a:bodyPr>
            <a:spAutoFit/>
          </a:bodyPr>
          <a:lstStyle/>
          <a:p>
            <a:pPr>
              <a:spcBef>
                <a:spcPct val="50000"/>
              </a:spcBef>
            </a:pPr>
            <a:r>
              <a:rPr lang="en-US" sz="1800"/>
              <a:t>Industry-Wide</a:t>
            </a:r>
            <a:endParaRPr lang="en-GB" sz="1800"/>
          </a:p>
        </p:txBody>
      </p:sp>
      <p:sp>
        <p:nvSpPr>
          <p:cNvPr id="40977" name="Text Box 17"/>
          <p:cNvSpPr txBox="1">
            <a:spLocks noChangeArrowheads="1"/>
          </p:cNvSpPr>
          <p:nvPr/>
        </p:nvSpPr>
        <p:spPr bwMode="auto">
          <a:xfrm>
            <a:off x="2247900" y="1879600"/>
            <a:ext cx="1714500" cy="517525"/>
          </a:xfrm>
          <a:prstGeom prst="rect">
            <a:avLst/>
          </a:prstGeom>
          <a:noFill/>
          <a:ln w="9525">
            <a:noFill/>
            <a:miter lim="800000"/>
            <a:headEnd/>
            <a:tailEnd/>
          </a:ln>
          <a:effectLst/>
        </p:spPr>
        <p:txBody>
          <a:bodyPr>
            <a:spAutoFit/>
          </a:bodyPr>
          <a:lstStyle/>
          <a:p>
            <a:pPr>
              <a:spcBef>
                <a:spcPct val="50000"/>
              </a:spcBef>
            </a:pPr>
            <a:r>
              <a:rPr lang="en-US"/>
              <a:t>Grainger.com,     Partstore.com</a:t>
            </a:r>
            <a:endParaRPr lang="en-GB"/>
          </a:p>
        </p:txBody>
      </p:sp>
      <p:sp>
        <p:nvSpPr>
          <p:cNvPr id="40978" name="Text Box 18"/>
          <p:cNvSpPr txBox="1">
            <a:spLocks noChangeArrowheads="1"/>
          </p:cNvSpPr>
          <p:nvPr/>
        </p:nvSpPr>
        <p:spPr bwMode="auto">
          <a:xfrm>
            <a:off x="2247900" y="2527300"/>
            <a:ext cx="1625600" cy="517525"/>
          </a:xfrm>
          <a:prstGeom prst="rect">
            <a:avLst/>
          </a:prstGeom>
          <a:noFill/>
          <a:ln w="9525">
            <a:noFill/>
            <a:miter lim="800000"/>
            <a:headEnd/>
            <a:tailEnd/>
          </a:ln>
          <a:effectLst/>
        </p:spPr>
        <p:txBody>
          <a:bodyPr>
            <a:spAutoFit/>
          </a:bodyPr>
          <a:lstStyle/>
          <a:p>
            <a:pPr>
              <a:spcBef>
                <a:spcPct val="50000"/>
              </a:spcBef>
            </a:pPr>
            <a:r>
              <a:rPr lang="en-US"/>
              <a:t>Ariba,           Perfectcommerce</a:t>
            </a:r>
            <a:endParaRPr lang="en-GB"/>
          </a:p>
        </p:txBody>
      </p:sp>
      <p:sp>
        <p:nvSpPr>
          <p:cNvPr id="40979" name="Text Box 19"/>
          <p:cNvSpPr txBox="1">
            <a:spLocks noChangeArrowheads="1"/>
          </p:cNvSpPr>
          <p:nvPr/>
        </p:nvSpPr>
        <p:spPr bwMode="auto">
          <a:xfrm>
            <a:off x="2286000" y="3327400"/>
            <a:ext cx="1524000" cy="517525"/>
          </a:xfrm>
          <a:prstGeom prst="rect">
            <a:avLst/>
          </a:prstGeom>
          <a:noFill/>
          <a:ln w="9525">
            <a:noFill/>
            <a:miter lim="800000"/>
            <a:headEnd/>
            <a:tailEnd/>
          </a:ln>
          <a:effectLst/>
        </p:spPr>
        <p:txBody>
          <a:bodyPr>
            <a:spAutoFit/>
          </a:bodyPr>
          <a:lstStyle/>
          <a:p>
            <a:pPr>
              <a:spcBef>
                <a:spcPct val="50000"/>
              </a:spcBef>
            </a:pPr>
            <a:r>
              <a:rPr lang="en-US"/>
              <a:t>Farms.com,            Foodtrader</a:t>
            </a:r>
            <a:endParaRPr lang="en-GB"/>
          </a:p>
        </p:txBody>
      </p:sp>
      <p:sp>
        <p:nvSpPr>
          <p:cNvPr id="40980" name="Text Box 20"/>
          <p:cNvSpPr txBox="1">
            <a:spLocks noChangeArrowheads="1"/>
          </p:cNvSpPr>
          <p:nvPr/>
        </p:nvSpPr>
        <p:spPr bwMode="auto">
          <a:xfrm>
            <a:off x="2273300" y="3886200"/>
            <a:ext cx="1676400" cy="517525"/>
          </a:xfrm>
          <a:prstGeom prst="rect">
            <a:avLst/>
          </a:prstGeom>
          <a:noFill/>
          <a:ln w="9525">
            <a:noFill/>
            <a:miter lim="800000"/>
            <a:headEnd/>
            <a:tailEnd/>
          </a:ln>
          <a:effectLst/>
        </p:spPr>
        <p:txBody>
          <a:bodyPr>
            <a:spAutoFit/>
          </a:bodyPr>
          <a:lstStyle/>
          <a:p>
            <a:pPr>
              <a:spcBef>
                <a:spcPct val="50000"/>
              </a:spcBef>
            </a:pPr>
            <a:r>
              <a:rPr lang="en-US"/>
              <a:t>Elemica, Exostar,     Quadream</a:t>
            </a:r>
            <a:endParaRPr lang="en-GB"/>
          </a:p>
        </p:txBody>
      </p:sp>
      <p:sp>
        <p:nvSpPr>
          <p:cNvPr id="40981" name="Text Box 21"/>
          <p:cNvSpPr txBox="1">
            <a:spLocks noChangeArrowheads="1"/>
          </p:cNvSpPr>
          <p:nvPr/>
        </p:nvSpPr>
        <p:spPr bwMode="auto">
          <a:xfrm>
            <a:off x="2273300" y="4737100"/>
            <a:ext cx="1676400" cy="517525"/>
          </a:xfrm>
          <a:prstGeom prst="rect">
            <a:avLst/>
          </a:prstGeom>
          <a:noFill/>
          <a:ln w="9525">
            <a:noFill/>
            <a:miter lim="800000"/>
            <a:headEnd/>
            <a:tailEnd/>
          </a:ln>
          <a:effectLst/>
        </p:spPr>
        <p:txBody>
          <a:bodyPr>
            <a:spAutoFit/>
          </a:bodyPr>
          <a:lstStyle/>
          <a:p>
            <a:pPr>
              <a:spcBef>
                <a:spcPct val="50000"/>
              </a:spcBef>
            </a:pPr>
            <a:r>
              <a:rPr lang="en-US"/>
              <a:t>Wal-Mart             Proctor &amp; Gamble</a:t>
            </a:r>
            <a:endParaRPr lang="en-GB"/>
          </a:p>
        </p:txBody>
      </p:sp>
      <p:sp>
        <p:nvSpPr>
          <p:cNvPr id="40982" name="Text Box 22"/>
          <p:cNvSpPr txBox="1">
            <a:spLocks noChangeArrowheads="1"/>
          </p:cNvSpPr>
          <p:nvPr/>
        </p:nvSpPr>
        <p:spPr bwMode="auto">
          <a:xfrm>
            <a:off x="2324100" y="5575300"/>
            <a:ext cx="1676400" cy="517525"/>
          </a:xfrm>
          <a:prstGeom prst="rect">
            <a:avLst/>
          </a:prstGeom>
          <a:noFill/>
          <a:ln w="9525">
            <a:noFill/>
            <a:miter lim="800000"/>
            <a:headEnd/>
            <a:tailEnd/>
          </a:ln>
          <a:effectLst/>
        </p:spPr>
        <p:txBody>
          <a:bodyPr>
            <a:spAutoFit/>
          </a:bodyPr>
          <a:lstStyle/>
          <a:p>
            <a:pPr>
              <a:spcBef>
                <a:spcPct val="50000"/>
              </a:spcBef>
            </a:pPr>
            <a:r>
              <a:rPr lang="en-US"/>
              <a:t>1 SYNC             Agentrics</a:t>
            </a:r>
            <a:endParaRPr lang="en-GB"/>
          </a:p>
        </p:txBody>
      </p:sp>
      <p:sp>
        <p:nvSpPr>
          <p:cNvPr id="40983" name="Text Box 23"/>
          <p:cNvSpPr txBox="1">
            <a:spLocks noChangeArrowheads="1"/>
          </p:cNvSpPr>
          <p:nvPr/>
        </p:nvSpPr>
        <p:spPr bwMode="auto">
          <a:xfrm>
            <a:off x="4076700" y="1866900"/>
            <a:ext cx="2895600" cy="639763"/>
          </a:xfrm>
          <a:prstGeom prst="rect">
            <a:avLst/>
          </a:prstGeom>
          <a:noFill/>
          <a:ln w="9525">
            <a:noFill/>
            <a:miter lim="800000"/>
            <a:headEnd/>
            <a:tailEnd/>
          </a:ln>
          <a:effectLst/>
        </p:spPr>
        <p:txBody>
          <a:bodyPr>
            <a:spAutoFit/>
          </a:bodyPr>
          <a:lstStyle/>
          <a:p>
            <a:pPr>
              <a:spcBef>
                <a:spcPct val="50000"/>
              </a:spcBef>
            </a:pPr>
            <a:r>
              <a:rPr lang="en-US" sz="1200"/>
              <a:t>Single-firm online version of retail and wholesale store; supply maintenance, repair, operation goods; indirect inputs.</a:t>
            </a:r>
            <a:endParaRPr lang="en-GB" sz="1200"/>
          </a:p>
        </p:txBody>
      </p:sp>
      <p:sp>
        <p:nvSpPr>
          <p:cNvPr id="40985" name="Text Box 25"/>
          <p:cNvSpPr txBox="1">
            <a:spLocks noChangeArrowheads="1"/>
          </p:cNvSpPr>
          <p:nvPr/>
        </p:nvSpPr>
        <p:spPr bwMode="auto">
          <a:xfrm>
            <a:off x="4076700" y="2527300"/>
            <a:ext cx="2895600" cy="639763"/>
          </a:xfrm>
          <a:prstGeom prst="rect">
            <a:avLst/>
          </a:prstGeom>
          <a:noFill/>
          <a:ln w="9525">
            <a:noFill/>
            <a:miter lim="800000"/>
            <a:headEnd/>
            <a:tailEnd/>
          </a:ln>
          <a:effectLst/>
        </p:spPr>
        <p:txBody>
          <a:bodyPr>
            <a:spAutoFit/>
          </a:bodyPr>
          <a:lstStyle/>
          <a:p>
            <a:pPr>
              <a:spcBef>
                <a:spcPct val="50000"/>
              </a:spcBef>
            </a:pPr>
            <a:r>
              <a:rPr lang="en-US" sz="1200"/>
              <a:t>Single-firm creating digital markets where sellers and buyers transact for indirect inputs.</a:t>
            </a:r>
            <a:endParaRPr lang="en-GB" sz="1200"/>
          </a:p>
        </p:txBody>
      </p:sp>
      <p:sp>
        <p:nvSpPr>
          <p:cNvPr id="40986" name="Text Box 26"/>
          <p:cNvSpPr txBox="1">
            <a:spLocks noChangeArrowheads="1"/>
          </p:cNvSpPr>
          <p:nvPr/>
        </p:nvSpPr>
        <p:spPr bwMode="auto">
          <a:xfrm>
            <a:off x="4064000" y="3365500"/>
            <a:ext cx="2895600" cy="457200"/>
          </a:xfrm>
          <a:prstGeom prst="rect">
            <a:avLst/>
          </a:prstGeom>
          <a:noFill/>
          <a:ln w="9525">
            <a:noFill/>
            <a:miter lim="800000"/>
            <a:headEnd/>
            <a:tailEnd/>
          </a:ln>
          <a:effectLst/>
        </p:spPr>
        <p:txBody>
          <a:bodyPr>
            <a:spAutoFit/>
          </a:bodyPr>
          <a:lstStyle/>
          <a:p>
            <a:pPr>
              <a:spcBef>
                <a:spcPct val="50000"/>
              </a:spcBef>
            </a:pPr>
            <a:r>
              <a:rPr lang="en-US" sz="1200"/>
              <a:t>Independently-owned vertical digital marketplace for direct inputs.</a:t>
            </a:r>
            <a:endParaRPr lang="en-GB" sz="1200"/>
          </a:p>
        </p:txBody>
      </p:sp>
      <p:sp>
        <p:nvSpPr>
          <p:cNvPr id="40987" name="Text Box 27"/>
          <p:cNvSpPr txBox="1">
            <a:spLocks noChangeArrowheads="1"/>
          </p:cNvSpPr>
          <p:nvPr/>
        </p:nvSpPr>
        <p:spPr bwMode="auto">
          <a:xfrm>
            <a:off x="4076700" y="3860800"/>
            <a:ext cx="2895600" cy="457200"/>
          </a:xfrm>
          <a:prstGeom prst="rect">
            <a:avLst/>
          </a:prstGeom>
          <a:noFill/>
          <a:ln w="9525">
            <a:noFill/>
            <a:miter lim="800000"/>
            <a:headEnd/>
            <a:tailEnd/>
          </a:ln>
          <a:effectLst/>
        </p:spPr>
        <p:txBody>
          <a:bodyPr>
            <a:spAutoFit/>
          </a:bodyPr>
          <a:lstStyle/>
          <a:p>
            <a:pPr>
              <a:spcBef>
                <a:spcPct val="50000"/>
              </a:spcBef>
            </a:pPr>
            <a:r>
              <a:rPr lang="en-US" sz="1200"/>
              <a:t>Industry-owned vertical digital market open to select suppliers.</a:t>
            </a:r>
            <a:endParaRPr lang="en-GB" sz="1200"/>
          </a:p>
        </p:txBody>
      </p:sp>
      <p:sp>
        <p:nvSpPr>
          <p:cNvPr id="40988" name="Text Box 28"/>
          <p:cNvSpPr txBox="1">
            <a:spLocks noChangeArrowheads="1"/>
          </p:cNvSpPr>
          <p:nvPr/>
        </p:nvSpPr>
        <p:spPr bwMode="auto">
          <a:xfrm>
            <a:off x="4102100" y="4699000"/>
            <a:ext cx="2895600" cy="639763"/>
          </a:xfrm>
          <a:prstGeom prst="rect">
            <a:avLst/>
          </a:prstGeom>
          <a:noFill/>
          <a:ln w="9525">
            <a:noFill/>
            <a:miter lim="800000"/>
            <a:headEnd/>
            <a:tailEnd/>
          </a:ln>
          <a:effectLst/>
        </p:spPr>
        <p:txBody>
          <a:bodyPr>
            <a:spAutoFit/>
          </a:bodyPr>
          <a:lstStyle/>
          <a:p>
            <a:pPr>
              <a:spcBef>
                <a:spcPct val="50000"/>
              </a:spcBef>
            </a:pPr>
            <a:r>
              <a:rPr lang="en-US" sz="1200"/>
              <a:t>Company-owned network to coordinate supply chains with a limited set of partners.</a:t>
            </a:r>
            <a:endParaRPr lang="en-GB" sz="1200"/>
          </a:p>
        </p:txBody>
      </p:sp>
      <p:sp>
        <p:nvSpPr>
          <p:cNvPr id="40989" name="Text Box 29"/>
          <p:cNvSpPr txBox="1">
            <a:spLocks noChangeArrowheads="1"/>
          </p:cNvSpPr>
          <p:nvPr/>
        </p:nvSpPr>
        <p:spPr bwMode="auto">
          <a:xfrm>
            <a:off x="4102100" y="5524500"/>
            <a:ext cx="2895600" cy="639763"/>
          </a:xfrm>
          <a:prstGeom prst="rect">
            <a:avLst/>
          </a:prstGeom>
          <a:noFill/>
          <a:ln w="9525">
            <a:noFill/>
            <a:miter lim="800000"/>
            <a:headEnd/>
            <a:tailEnd/>
          </a:ln>
          <a:effectLst/>
        </p:spPr>
        <p:txBody>
          <a:bodyPr>
            <a:spAutoFit/>
          </a:bodyPr>
          <a:lstStyle/>
          <a:p>
            <a:pPr>
              <a:spcBef>
                <a:spcPct val="50000"/>
              </a:spcBef>
            </a:pPr>
            <a:r>
              <a:rPr lang="en-US" sz="1200"/>
              <a:t>Industry-owned network to set standards, coordinate supply and logistics for the industry.</a:t>
            </a:r>
            <a:endParaRPr lang="en-GB" sz="1200"/>
          </a:p>
        </p:txBody>
      </p:sp>
      <p:sp>
        <p:nvSpPr>
          <p:cNvPr id="40990" name="Text Box 30"/>
          <p:cNvSpPr txBox="1">
            <a:spLocks noChangeArrowheads="1"/>
          </p:cNvSpPr>
          <p:nvPr/>
        </p:nvSpPr>
        <p:spPr bwMode="auto">
          <a:xfrm>
            <a:off x="6946900" y="1892300"/>
            <a:ext cx="2133600" cy="274638"/>
          </a:xfrm>
          <a:prstGeom prst="rect">
            <a:avLst/>
          </a:prstGeom>
          <a:noFill/>
          <a:ln w="9525">
            <a:noFill/>
            <a:miter lim="800000"/>
            <a:headEnd/>
            <a:tailEnd/>
          </a:ln>
          <a:effectLst/>
        </p:spPr>
        <p:txBody>
          <a:bodyPr>
            <a:spAutoFit/>
          </a:bodyPr>
          <a:lstStyle/>
          <a:p>
            <a:pPr>
              <a:spcBef>
                <a:spcPct val="50000"/>
              </a:spcBef>
            </a:pPr>
            <a:r>
              <a:rPr lang="en-US" sz="1200"/>
              <a:t>Sales of goods</a:t>
            </a:r>
            <a:endParaRPr lang="en-GB" sz="1200"/>
          </a:p>
        </p:txBody>
      </p:sp>
      <p:sp>
        <p:nvSpPr>
          <p:cNvPr id="40991" name="Text Box 31"/>
          <p:cNvSpPr txBox="1">
            <a:spLocks noChangeArrowheads="1"/>
          </p:cNvSpPr>
          <p:nvPr/>
        </p:nvSpPr>
        <p:spPr bwMode="auto">
          <a:xfrm>
            <a:off x="6946900" y="2540000"/>
            <a:ext cx="2133600" cy="822325"/>
          </a:xfrm>
          <a:prstGeom prst="rect">
            <a:avLst/>
          </a:prstGeom>
          <a:noFill/>
          <a:ln w="9525">
            <a:noFill/>
            <a:miter lim="800000"/>
            <a:headEnd/>
            <a:tailEnd/>
          </a:ln>
          <a:effectLst/>
        </p:spPr>
        <p:txBody>
          <a:bodyPr>
            <a:spAutoFit/>
          </a:bodyPr>
          <a:lstStyle/>
          <a:p>
            <a:pPr>
              <a:spcBef>
                <a:spcPct val="50000"/>
              </a:spcBef>
            </a:pPr>
            <a:r>
              <a:rPr lang="en-US" sz="1200"/>
              <a:t>Fees for market-making services; supply chain management, and fulfillment service.</a:t>
            </a:r>
            <a:endParaRPr lang="en-GB" sz="1200"/>
          </a:p>
        </p:txBody>
      </p:sp>
      <p:sp>
        <p:nvSpPr>
          <p:cNvPr id="40992" name="Text Box 32"/>
          <p:cNvSpPr txBox="1">
            <a:spLocks noChangeArrowheads="1"/>
          </p:cNvSpPr>
          <p:nvPr/>
        </p:nvSpPr>
        <p:spPr bwMode="auto">
          <a:xfrm>
            <a:off x="6934200" y="3365500"/>
            <a:ext cx="2133600" cy="457200"/>
          </a:xfrm>
          <a:prstGeom prst="rect">
            <a:avLst/>
          </a:prstGeom>
          <a:noFill/>
          <a:ln w="9525">
            <a:noFill/>
            <a:miter lim="800000"/>
            <a:headEnd/>
            <a:tailEnd/>
          </a:ln>
          <a:effectLst/>
        </p:spPr>
        <p:txBody>
          <a:bodyPr>
            <a:spAutoFit/>
          </a:bodyPr>
          <a:lstStyle/>
          <a:p>
            <a:pPr>
              <a:spcBef>
                <a:spcPct val="50000"/>
              </a:spcBef>
            </a:pPr>
            <a:r>
              <a:rPr lang="en-US" sz="1200"/>
              <a:t>Fees and commissions on transactions.</a:t>
            </a:r>
            <a:endParaRPr lang="en-GB" sz="1200"/>
          </a:p>
        </p:txBody>
      </p:sp>
      <p:sp>
        <p:nvSpPr>
          <p:cNvPr id="40993" name="Text Box 33"/>
          <p:cNvSpPr txBox="1">
            <a:spLocks noChangeArrowheads="1"/>
          </p:cNvSpPr>
          <p:nvPr/>
        </p:nvSpPr>
        <p:spPr bwMode="auto">
          <a:xfrm>
            <a:off x="6946900" y="3848100"/>
            <a:ext cx="2133600" cy="457200"/>
          </a:xfrm>
          <a:prstGeom prst="rect">
            <a:avLst/>
          </a:prstGeom>
          <a:noFill/>
          <a:ln w="9525">
            <a:noFill/>
            <a:miter lim="800000"/>
            <a:headEnd/>
            <a:tailEnd/>
          </a:ln>
          <a:effectLst/>
        </p:spPr>
        <p:txBody>
          <a:bodyPr>
            <a:spAutoFit/>
          </a:bodyPr>
          <a:lstStyle/>
          <a:p>
            <a:pPr>
              <a:spcBef>
                <a:spcPct val="50000"/>
              </a:spcBef>
            </a:pPr>
            <a:r>
              <a:rPr lang="en-US" sz="1200"/>
              <a:t>Fees and commissions on transactions.</a:t>
            </a:r>
            <a:endParaRPr lang="en-GB" sz="1200"/>
          </a:p>
        </p:txBody>
      </p:sp>
      <p:sp>
        <p:nvSpPr>
          <p:cNvPr id="40994" name="Text Box 34"/>
          <p:cNvSpPr txBox="1">
            <a:spLocks noChangeArrowheads="1"/>
          </p:cNvSpPr>
          <p:nvPr/>
        </p:nvSpPr>
        <p:spPr bwMode="auto">
          <a:xfrm>
            <a:off x="6934200" y="4699000"/>
            <a:ext cx="2184400" cy="822325"/>
          </a:xfrm>
          <a:prstGeom prst="rect">
            <a:avLst/>
          </a:prstGeom>
          <a:noFill/>
          <a:ln w="9525">
            <a:noFill/>
            <a:miter lim="800000"/>
            <a:headEnd/>
            <a:tailEnd/>
          </a:ln>
          <a:effectLst/>
        </p:spPr>
        <p:txBody>
          <a:bodyPr>
            <a:spAutoFit/>
          </a:bodyPr>
          <a:lstStyle/>
          <a:p>
            <a:pPr>
              <a:spcBef>
                <a:spcPct val="50000"/>
              </a:spcBef>
            </a:pPr>
            <a:r>
              <a:rPr lang="en-US" sz="1200"/>
              <a:t>Cost absorbed by network owner and recovered through production and distribution efficiencies.</a:t>
            </a:r>
            <a:endParaRPr lang="en-GB" sz="1200"/>
          </a:p>
        </p:txBody>
      </p:sp>
      <p:sp>
        <p:nvSpPr>
          <p:cNvPr id="40996" name="Text Box 36"/>
          <p:cNvSpPr txBox="1">
            <a:spLocks noChangeArrowheads="1"/>
          </p:cNvSpPr>
          <p:nvPr/>
        </p:nvSpPr>
        <p:spPr bwMode="auto">
          <a:xfrm>
            <a:off x="6934200" y="5511800"/>
            <a:ext cx="2159000" cy="1004888"/>
          </a:xfrm>
          <a:prstGeom prst="rect">
            <a:avLst/>
          </a:prstGeom>
          <a:noFill/>
          <a:ln w="9525">
            <a:noFill/>
            <a:miter lim="800000"/>
            <a:headEnd/>
            <a:tailEnd/>
          </a:ln>
          <a:effectLst/>
        </p:spPr>
        <p:txBody>
          <a:bodyPr>
            <a:spAutoFit/>
          </a:bodyPr>
          <a:lstStyle/>
          <a:p>
            <a:pPr>
              <a:spcBef>
                <a:spcPct val="50000"/>
              </a:spcBef>
            </a:pPr>
            <a:r>
              <a:rPr lang="en-US" sz="1200"/>
              <a:t>Contributions from industry member firms and recovered through production and distribution efficiencies; fees for transactions and services.</a:t>
            </a:r>
            <a:endParaRPr lang="en-GB"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500" fill="hold"/>
                                        <p:tgtEl>
                                          <p:spTgt spid="40965"/>
                                        </p:tgtEl>
                                        <p:attrNameLst>
                                          <p:attrName>ppt_w</p:attrName>
                                        </p:attrNameLst>
                                      </p:cBhvr>
                                      <p:tavLst>
                                        <p:tav tm="0">
                                          <p:val>
                                            <p:fltVal val="0"/>
                                          </p:val>
                                        </p:tav>
                                        <p:tav tm="100000">
                                          <p:val>
                                            <p:strVal val="#ppt_w"/>
                                          </p:val>
                                        </p:tav>
                                      </p:tavLst>
                                    </p:anim>
                                    <p:anim calcmode="lin" valueType="num">
                                      <p:cBhvr>
                                        <p:cTn id="8" dur="500" fill="hold"/>
                                        <p:tgtEl>
                                          <p:spTgt spid="4096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67"/>
                                        </p:tgtEl>
                                        <p:attrNameLst>
                                          <p:attrName>style.visibility</p:attrName>
                                        </p:attrNameLst>
                                      </p:cBhvr>
                                      <p:to>
                                        <p:strVal val="visible"/>
                                      </p:to>
                                    </p:set>
                                    <p:anim calcmode="lin" valueType="num">
                                      <p:cBhvr>
                                        <p:cTn id="13" dur="500" fill="hold"/>
                                        <p:tgtEl>
                                          <p:spTgt spid="40967"/>
                                        </p:tgtEl>
                                        <p:attrNameLst>
                                          <p:attrName>ppt_w</p:attrName>
                                        </p:attrNameLst>
                                      </p:cBhvr>
                                      <p:tavLst>
                                        <p:tav tm="0">
                                          <p:val>
                                            <p:fltVal val="0"/>
                                          </p:val>
                                        </p:tav>
                                        <p:tav tm="100000">
                                          <p:val>
                                            <p:strVal val="#ppt_w"/>
                                          </p:val>
                                        </p:tav>
                                      </p:tavLst>
                                    </p:anim>
                                    <p:anim calcmode="lin" valueType="num">
                                      <p:cBhvr>
                                        <p:cTn id="14" dur="500" fill="hold"/>
                                        <p:tgtEl>
                                          <p:spTgt spid="4096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68"/>
                                        </p:tgtEl>
                                        <p:attrNameLst>
                                          <p:attrName>style.visibility</p:attrName>
                                        </p:attrNameLst>
                                      </p:cBhvr>
                                      <p:to>
                                        <p:strVal val="visible"/>
                                      </p:to>
                                    </p:set>
                                    <p:anim calcmode="lin" valueType="num">
                                      <p:cBhvr>
                                        <p:cTn id="19" dur="500" fill="hold"/>
                                        <p:tgtEl>
                                          <p:spTgt spid="40968"/>
                                        </p:tgtEl>
                                        <p:attrNameLst>
                                          <p:attrName>ppt_w</p:attrName>
                                        </p:attrNameLst>
                                      </p:cBhvr>
                                      <p:tavLst>
                                        <p:tav tm="0">
                                          <p:val>
                                            <p:fltVal val="0"/>
                                          </p:val>
                                        </p:tav>
                                        <p:tav tm="100000">
                                          <p:val>
                                            <p:strVal val="#ppt_w"/>
                                          </p:val>
                                        </p:tav>
                                      </p:tavLst>
                                    </p:anim>
                                    <p:anim calcmode="lin" valueType="num">
                                      <p:cBhvr>
                                        <p:cTn id="20" dur="500" fill="hold"/>
                                        <p:tgtEl>
                                          <p:spTgt spid="4096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966"/>
                                        </p:tgtEl>
                                        <p:attrNameLst>
                                          <p:attrName>style.visibility</p:attrName>
                                        </p:attrNameLst>
                                      </p:cBhvr>
                                      <p:to>
                                        <p:strVal val="visible"/>
                                      </p:to>
                                    </p:set>
                                    <p:anim calcmode="lin" valueType="num">
                                      <p:cBhvr>
                                        <p:cTn id="25" dur="500" fill="hold"/>
                                        <p:tgtEl>
                                          <p:spTgt spid="40966"/>
                                        </p:tgtEl>
                                        <p:attrNameLst>
                                          <p:attrName>ppt_w</p:attrName>
                                        </p:attrNameLst>
                                      </p:cBhvr>
                                      <p:tavLst>
                                        <p:tav tm="0">
                                          <p:val>
                                            <p:fltVal val="0"/>
                                          </p:val>
                                        </p:tav>
                                        <p:tav tm="100000">
                                          <p:val>
                                            <p:strVal val="#ppt_w"/>
                                          </p:val>
                                        </p:tav>
                                      </p:tavLst>
                                    </p:anim>
                                    <p:anim calcmode="lin" valueType="num">
                                      <p:cBhvr>
                                        <p:cTn id="26" dur="500" fill="hold"/>
                                        <p:tgtEl>
                                          <p:spTgt spid="4096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0969"/>
                                        </p:tgtEl>
                                        <p:attrNameLst>
                                          <p:attrName>style.visibility</p:attrName>
                                        </p:attrNameLst>
                                      </p:cBhvr>
                                      <p:to>
                                        <p:strVal val="visible"/>
                                      </p:to>
                                    </p:set>
                                    <p:anim calcmode="lin" valueType="num">
                                      <p:cBhvr additive="base">
                                        <p:cTn id="31" dur="500" fill="hold"/>
                                        <p:tgtEl>
                                          <p:spTgt spid="40969"/>
                                        </p:tgtEl>
                                        <p:attrNameLst>
                                          <p:attrName>ppt_x</p:attrName>
                                        </p:attrNameLst>
                                      </p:cBhvr>
                                      <p:tavLst>
                                        <p:tav tm="0">
                                          <p:val>
                                            <p:strVal val="1+#ppt_w/2"/>
                                          </p:val>
                                        </p:tav>
                                        <p:tav tm="100000">
                                          <p:val>
                                            <p:strVal val="#ppt_x"/>
                                          </p:val>
                                        </p:tav>
                                      </p:tavLst>
                                    </p:anim>
                                    <p:anim calcmode="lin" valueType="num">
                                      <p:cBhvr additive="base">
                                        <p:cTn id="32" dur="500" fill="hold"/>
                                        <p:tgtEl>
                                          <p:spTgt spid="409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0970"/>
                                        </p:tgtEl>
                                        <p:attrNameLst>
                                          <p:attrName>style.visibility</p:attrName>
                                        </p:attrNameLst>
                                      </p:cBhvr>
                                      <p:to>
                                        <p:strVal val="visible"/>
                                      </p:to>
                                    </p:set>
                                    <p:anim calcmode="lin" valueType="num">
                                      <p:cBhvr additive="base">
                                        <p:cTn id="37" dur="500" fill="hold"/>
                                        <p:tgtEl>
                                          <p:spTgt spid="40970"/>
                                        </p:tgtEl>
                                        <p:attrNameLst>
                                          <p:attrName>ppt_x</p:attrName>
                                        </p:attrNameLst>
                                      </p:cBhvr>
                                      <p:tavLst>
                                        <p:tav tm="0">
                                          <p:val>
                                            <p:strVal val="1+#ppt_w/2"/>
                                          </p:val>
                                        </p:tav>
                                        <p:tav tm="100000">
                                          <p:val>
                                            <p:strVal val="#ppt_x"/>
                                          </p:val>
                                        </p:tav>
                                      </p:tavLst>
                                    </p:anim>
                                    <p:anim calcmode="lin" valueType="num">
                                      <p:cBhvr additive="base">
                                        <p:cTn id="38" dur="500" fill="hold"/>
                                        <p:tgtEl>
                                          <p:spTgt spid="4097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0971"/>
                                        </p:tgtEl>
                                        <p:attrNameLst>
                                          <p:attrName>style.visibility</p:attrName>
                                        </p:attrNameLst>
                                      </p:cBhvr>
                                      <p:to>
                                        <p:strVal val="visible"/>
                                      </p:to>
                                    </p:set>
                                    <p:anim calcmode="lin" valueType="num">
                                      <p:cBhvr>
                                        <p:cTn id="43" dur="500" fill="hold"/>
                                        <p:tgtEl>
                                          <p:spTgt spid="40971"/>
                                        </p:tgtEl>
                                        <p:attrNameLst>
                                          <p:attrName>ppt_w</p:attrName>
                                        </p:attrNameLst>
                                      </p:cBhvr>
                                      <p:tavLst>
                                        <p:tav tm="0">
                                          <p:val>
                                            <p:fltVal val="0"/>
                                          </p:val>
                                        </p:tav>
                                        <p:tav tm="100000">
                                          <p:val>
                                            <p:strVal val="#ppt_w"/>
                                          </p:val>
                                        </p:tav>
                                      </p:tavLst>
                                    </p:anim>
                                    <p:anim calcmode="lin" valueType="num">
                                      <p:cBhvr>
                                        <p:cTn id="44" dur="500" fill="hold"/>
                                        <p:tgtEl>
                                          <p:spTgt spid="4097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0983"/>
                                        </p:tgtEl>
                                        <p:attrNameLst>
                                          <p:attrName>style.visibility</p:attrName>
                                        </p:attrNameLst>
                                      </p:cBhvr>
                                      <p:to>
                                        <p:strVal val="visible"/>
                                      </p:to>
                                    </p:set>
                                    <p:anim calcmode="lin" valueType="num">
                                      <p:cBhvr>
                                        <p:cTn id="49" dur="500" fill="hold"/>
                                        <p:tgtEl>
                                          <p:spTgt spid="40983"/>
                                        </p:tgtEl>
                                        <p:attrNameLst>
                                          <p:attrName>ppt_w</p:attrName>
                                        </p:attrNameLst>
                                      </p:cBhvr>
                                      <p:tavLst>
                                        <p:tav tm="0">
                                          <p:val>
                                            <p:fltVal val="0"/>
                                          </p:val>
                                        </p:tav>
                                        <p:tav tm="100000">
                                          <p:val>
                                            <p:strVal val="#ppt_w"/>
                                          </p:val>
                                        </p:tav>
                                      </p:tavLst>
                                    </p:anim>
                                    <p:anim calcmode="lin" valueType="num">
                                      <p:cBhvr>
                                        <p:cTn id="50" dur="500" fill="hold"/>
                                        <p:tgtEl>
                                          <p:spTgt spid="4098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0990"/>
                                        </p:tgtEl>
                                        <p:attrNameLst>
                                          <p:attrName>style.visibility</p:attrName>
                                        </p:attrNameLst>
                                      </p:cBhvr>
                                      <p:to>
                                        <p:strVal val="visible"/>
                                      </p:to>
                                    </p:set>
                                    <p:anim calcmode="lin" valueType="num">
                                      <p:cBhvr>
                                        <p:cTn id="55" dur="500" fill="hold"/>
                                        <p:tgtEl>
                                          <p:spTgt spid="40990"/>
                                        </p:tgtEl>
                                        <p:attrNameLst>
                                          <p:attrName>ppt_w</p:attrName>
                                        </p:attrNameLst>
                                      </p:cBhvr>
                                      <p:tavLst>
                                        <p:tav tm="0">
                                          <p:val>
                                            <p:fltVal val="0"/>
                                          </p:val>
                                        </p:tav>
                                        <p:tav tm="100000">
                                          <p:val>
                                            <p:strVal val="#ppt_w"/>
                                          </p:val>
                                        </p:tav>
                                      </p:tavLst>
                                    </p:anim>
                                    <p:anim calcmode="lin" valueType="num">
                                      <p:cBhvr>
                                        <p:cTn id="56" dur="500" fill="hold"/>
                                        <p:tgtEl>
                                          <p:spTgt spid="40990"/>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40977"/>
                                        </p:tgtEl>
                                        <p:attrNameLst>
                                          <p:attrName>style.visibility</p:attrName>
                                        </p:attrNameLst>
                                      </p:cBhvr>
                                      <p:to>
                                        <p:strVal val="visible"/>
                                      </p:to>
                                    </p:set>
                                    <p:anim calcmode="lin" valueType="num">
                                      <p:cBhvr>
                                        <p:cTn id="61" dur="500" fill="hold"/>
                                        <p:tgtEl>
                                          <p:spTgt spid="40977"/>
                                        </p:tgtEl>
                                        <p:attrNameLst>
                                          <p:attrName>ppt_w</p:attrName>
                                        </p:attrNameLst>
                                      </p:cBhvr>
                                      <p:tavLst>
                                        <p:tav tm="0">
                                          <p:val>
                                            <p:fltVal val="0"/>
                                          </p:val>
                                        </p:tav>
                                        <p:tav tm="100000">
                                          <p:val>
                                            <p:strVal val="#ppt_w"/>
                                          </p:val>
                                        </p:tav>
                                      </p:tavLst>
                                    </p:anim>
                                    <p:anim calcmode="lin" valueType="num">
                                      <p:cBhvr>
                                        <p:cTn id="62" dur="500" fill="hold"/>
                                        <p:tgtEl>
                                          <p:spTgt spid="40977"/>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40972"/>
                                        </p:tgtEl>
                                        <p:attrNameLst>
                                          <p:attrName>style.visibility</p:attrName>
                                        </p:attrNameLst>
                                      </p:cBhvr>
                                      <p:to>
                                        <p:strVal val="visible"/>
                                      </p:to>
                                    </p:set>
                                    <p:anim calcmode="lin" valueType="num">
                                      <p:cBhvr>
                                        <p:cTn id="67" dur="500" fill="hold"/>
                                        <p:tgtEl>
                                          <p:spTgt spid="40972"/>
                                        </p:tgtEl>
                                        <p:attrNameLst>
                                          <p:attrName>ppt_w</p:attrName>
                                        </p:attrNameLst>
                                      </p:cBhvr>
                                      <p:tavLst>
                                        <p:tav tm="0">
                                          <p:val>
                                            <p:fltVal val="0"/>
                                          </p:val>
                                        </p:tav>
                                        <p:tav tm="100000">
                                          <p:val>
                                            <p:strVal val="#ppt_w"/>
                                          </p:val>
                                        </p:tav>
                                      </p:tavLst>
                                    </p:anim>
                                    <p:anim calcmode="lin" valueType="num">
                                      <p:cBhvr>
                                        <p:cTn id="68" dur="500" fill="hold"/>
                                        <p:tgtEl>
                                          <p:spTgt spid="40972"/>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40985"/>
                                        </p:tgtEl>
                                        <p:attrNameLst>
                                          <p:attrName>style.visibility</p:attrName>
                                        </p:attrNameLst>
                                      </p:cBhvr>
                                      <p:to>
                                        <p:strVal val="visible"/>
                                      </p:to>
                                    </p:set>
                                    <p:anim calcmode="lin" valueType="num">
                                      <p:cBhvr>
                                        <p:cTn id="73" dur="500" fill="hold"/>
                                        <p:tgtEl>
                                          <p:spTgt spid="40985"/>
                                        </p:tgtEl>
                                        <p:attrNameLst>
                                          <p:attrName>ppt_w</p:attrName>
                                        </p:attrNameLst>
                                      </p:cBhvr>
                                      <p:tavLst>
                                        <p:tav tm="0">
                                          <p:val>
                                            <p:fltVal val="0"/>
                                          </p:val>
                                        </p:tav>
                                        <p:tav tm="100000">
                                          <p:val>
                                            <p:strVal val="#ppt_w"/>
                                          </p:val>
                                        </p:tav>
                                      </p:tavLst>
                                    </p:anim>
                                    <p:anim calcmode="lin" valueType="num">
                                      <p:cBhvr>
                                        <p:cTn id="74" dur="500" fill="hold"/>
                                        <p:tgtEl>
                                          <p:spTgt spid="40985"/>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40991"/>
                                        </p:tgtEl>
                                        <p:attrNameLst>
                                          <p:attrName>style.visibility</p:attrName>
                                        </p:attrNameLst>
                                      </p:cBhvr>
                                      <p:to>
                                        <p:strVal val="visible"/>
                                      </p:to>
                                    </p:set>
                                    <p:anim calcmode="lin" valueType="num">
                                      <p:cBhvr>
                                        <p:cTn id="79" dur="500" fill="hold"/>
                                        <p:tgtEl>
                                          <p:spTgt spid="40991"/>
                                        </p:tgtEl>
                                        <p:attrNameLst>
                                          <p:attrName>ppt_w</p:attrName>
                                        </p:attrNameLst>
                                      </p:cBhvr>
                                      <p:tavLst>
                                        <p:tav tm="0">
                                          <p:val>
                                            <p:fltVal val="0"/>
                                          </p:val>
                                        </p:tav>
                                        <p:tav tm="100000">
                                          <p:val>
                                            <p:strVal val="#ppt_w"/>
                                          </p:val>
                                        </p:tav>
                                      </p:tavLst>
                                    </p:anim>
                                    <p:anim calcmode="lin" valueType="num">
                                      <p:cBhvr>
                                        <p:cTn id="80" dur="500" fill="hold"/>
                                        <p:tgtEl>
                                          <p:spTgt spid="40991"/>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40978"/>
                                        </p:tgtEl>
                                        <p:attrNameLst>
                                          <p:attrName>style.visibility</p:attrName>
                                        </p:attrNameLst>
                                      </p:cBhvr>
                                      <p:to>
                                        <p:strVal val="visible"/>
                                      </p:to>
                                    </p:set>
                                    <p:anim calcmode="lin" valueType="num">
                                      <p:cBhvr>
                                        <p:cTn id="85" dur="500" fill="hold"/>
                                        <p:tgtEl>
                                          <p:spTgt spid="40978"/>
                                        </p:tgtEl>
                                        <p:attrNameLst>
                                          <p:attrName>ppt_w</p:attrName>
                                        </p:attrNameLst>
                                      </p:cBhvr>
                                      <p:tavLst>
                                        <p:tav tm="0">
                                          <p:val>
                                            <p:fltVal val="0"/>
                                          </p:val>
                                        </p:tav>
                                        <p:tav tm="100000">
                                          <p:val>
                                            <p:strVal val="#ppt_w"/>
                                          </p:val>
                                        </p:tav>
                                      </p:tavLst>
                                    </p:anim>
                                    <p:anim calcmode="lin" valueType="num">
                                      <p:cBhvr>
                                        <p:cTn id="86" dur="500" fill="hold"/>
                                        <p:tgtEl>
                                          <p:spTgt spid="40978"/>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40973"/>
                                        </p:tgtEl>
                                        <p:attrNameLst>
                                          <p:attrName>style.visibility</p:attrName>
                                        </p:attrNameLst>
                                      </p:cBhvr>
                                      <p:to>
                                        <p:strVal val="visible"/>
                                      </p:to>
                                    </p:set>
                                    <p:anim calcmode="lin" valueType="num">
                                      <p:cBhvr>
                                        <p:cTn id="91" dur="500" fill="hold"/>
                                        <p:tgtEl>
                                          <p:spTgt spid="40973"/>
                                        </p:tgtEl>
                                        <p:attrNameLst>
                                          <p:attrName>ppt_w</p:attrName>
                                        </p:attrNameLst>
                                      </p:cBhvr>
                                      <p:tavLst>
                                        <p:tav tm="0">
                                          <p:val>
                                            <p:fltVal val="0"/>
                                          </p:val>
                                        </p:tav>
                                        <p:tav tm="100000">
                                          <p:val>
                                            <p:strVal val="#ppt_w"/>
                                          </p:val>
                                        </p:tav>
                                      </p:tavLst>
                                    </p:anim>
                                    <p:anim calcmode="lin" valueType="num">
                                      <p:cBhvr>
                                        <p:cTn id="92" dur="500" fill="hold"/>
                                        <p:tgtEl>
                                          <p:spTgt spid="40973"/>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40986"/>
                                        </p:tgtEl>
                                        <p:attrNameLst>
                                          <p:attrName>style.visibility</p:attrName>
                                        </p:attrNameLst>
                                      </p:cBhvr>
                                      <p:to>
                                        <p:strVal val="visible"/>
                                      </p:to>
                                    </p:set>
                                    <p:anim calcmode="lin" valueType="num">
                                      <p:cBhvr>
                                        <p:cTn id="97" dur="500" fill="hold"/>
                                        <p:tgtEl>
                                          <p:spTgt spid="40986"/>
                                        </p:tgtEl>
                                        <p:attrNameLst>
                                          <p:attrName>ppt_w</p:attrName>
                                        </p:attrNameLst>
                                      </p:cBhvr>
                                      <p:tavLst>
                                        <p:tav tm="0">
                                          <p:val>
                                            <p:fltVal val="0"/>
                                          </p:val>
                                        </p:tav>
                                        <p:tav tm="100000">
                                          <p:val>
                                            <p:strVal val="#ppt_w"/>
                                          </p:val>
                                        </p:tav>
                                      </p:tavLst>
                                    </p:anim>
                                    <p:anim calcmode="lin" valueType="num">
                                      <p:cBhvr>
                                        <p:cTn id="98" dur="500" fill="hold"/>
                                        <p:tgtEl>
                                          <p:spTgt spid="40986"/>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40992"/>
                                        </p:tgtEl>
                                        <p:attrNameLst>
                                          <p:attrName>style.visibility</p:attrName>
                                        </p:attrNameLst>
                                      </p:cBhvr>
                                      <p:to>
                                        <p:strVal val="visible"/>
                                      </p:to>
                                    </p:set>
                                    <p:anim calcmode="lin" valueType="num">
                                      <p:cBhvr>
                                        <p:cTn id="103" dur="500" fill="hold"/>
                                        <p:tgtEl>
                                          <p:spTgt spid="40992"/>
                                        </p:tgtEl>
                                        <p:attrNameLst>
                                          <p:attrName>ppt_w</p:attrName>
                                        </p:attrNameLst>
                                      </p:cBhvr>
                                      <p:tavLst>
                                        <p:tav tm="0">
                                          <p:val>
                                            <p:fltVal val="0"/>
                                          </p:val>
                                        </p:tav>
                                        <p:tav tm="100000">
                                          <p:val>
                                            <p:strVal val="#ppt_w"/>
                                          </p:val>
                                        </p:tav>
                                      </p:tavLst>
                                    </p:anim>
                                    <p:anim calcmode="lin" valueType="num">
                                      <p:cBhvr>
                                        <p:cTn id="104" dur="500" fill="hold"/>
                                        <p:tgtEl>
                                          <p:spTgt spid="40992"/>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40979"/>
                                        </p:tgtEl>
                                        <p:attrNameLst>
                                          <p:attrName>style.visibility</p:attrName>
                                        </p:attrNameLst>
                                      </p:cBhvr>
                                      <p:to>
                                        <p:strVal val="visible"/>
                                      </p:to>
                                    </p:set>
                                    <p:anim calcmode="lin" valueType="num">
                                      <p:cBhvr>
                                        <p:cTn id="109" dur="500" fill="hold"/>
                                        <p:tgtEl>
                                          <p:spTgt spid="40979"/>
                                        </p:tgtEl>
                                        <p:attrNameLst>
                                          <p:attrName>ppt_w</p:attrName>
                                        </p:attrNameLst>
                                      </p:cBhvr>
                                      <p:tavLst>
                                        <p:tav tm="0">
                                          <p:val>
                                            <p:fltVal val="0"/>
                                          </p:val>
                                        </p:tav>
                                        <p:tav tm="100000">
                                          <p:val>
                                            <p:strVal val="#ppt_w"/>
                                          </p:val>
                                        </p:tav>
                                      </p:tavLst>
                                    </p:anim>
                                    <p:anim calcmode="lin" valueType="num">
                                      <p:cBhvr>
                                        <p:cTn id="110" dur="500" fill="hold"/>
                                        <p:tgtEl>
                                          <p:spTgt spid="40979"/>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40974"/>
                                        </p:tgtEl>
                                        <p:attrNameLst>
                                          <p:attrName>style.visibility</p:attrName>
                                        </p:attrNameLst>
                                      </p:cBhvr>
                                      <p:to>
                                        <p:strVal val="visible"/>
                                      </p:to>
                                    </p:set>
                                    <p:anim calcmode="lin" valueType="num">
                                      <p:cBhvr>
                                        <p:cTn id="115" dur="500" fill="hold"/>
                                        <p:tgtEl>
                                          <p:spTgt spid="40974"/>
                                        </p:tgtEl>
                                        <p:attrNameLst>
                                          <p:attrName>ppt_w</p:attrName>
                                        </p:attrNameLst>
                                      </p:cBhvr>
                                      <p:tavLst>
                                        <p:tav tm="0">
                                          <p:val>
                                            <p:fltVal val="0"/>
                                          </p:val>
                                        </p:tav>
                                        <p:tav tm="100000">
                                          <p:val>
                                            <p:strVal val="#ppt_w"/>
                                          </p:val>
                                        </p:tav>
                                      </p:tavLst>
                                    </p:anim>
                                    <p:anim calcmode="lin" valueType="num">
                                      <p:cBhvr>
                                        <p:cTn id="116" dur="500" fill="hold"/>
                                        <p:tgtEl>
                                          <p:spTgt spid="40974"/>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40987"/>
                                        </p:tgtEl>
                                        <p:attrNameLst>
                                          <p:attrName>style.visibility</p:attrName>
                                        </p:attrNameLst>
                                      </p:cBhvr>
                                      <p:to>
                                        <p:strVal val="visible"/>
                                      </p:to>
                                    </p:set>
                                    <p:anim calcmode="lin" valueType="num">
                                      <p:cBhvr>
                                        <p:cTn id="121" dur="500" fill="hold"/>
                                        <p:tgtEl>
                                          <p:spTgt spid="40987"/>
                                        </p:tgtEl>
                                        <p:attrNameLst>
                                          <p:attrName>ppt_w</p:attrName>
                                        </p:attrNameLst>
                                      </p:cBhvr>
                                      <p:tavLst>
                                        <p:tav tm="0">
                                          <p:val>
                                            <p:fltVal val="0"/>
                                          </p:val>
                                        </p:tav>
                                        <p:tav tm="100000">
                                          <p:val>
                                            <p:strVal val="#ppt_w"/>
                                          </p:val>
                                        </p:tav>
                                      </p:tavLst>
                                    </p:anim>
                                    <p:anim calcmode="lin" valueType="num">
                                      <p:cBhvr>
                                        <p:cTn id="122" dur="500" fill="hold"/>
                                        <p:tgtEl>
                                          <p:spTgt spid="40987"/>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40993"/>
                                        </p:tgtEl>
                                        <p:attrNameLst>
                                          <p:attrName>style.visibility</p:attrName>
                                        </p:attrNameLst>
                                      </p:cBhvr>
                                      <p:to>
                                        <p:strVal val="visible"/>
                                      </p:to>
                                    </p:set>
                                    <p:anim calcmode="lin" valueType="num">
                                      <p:cBhvr>
                                        <p:cTn id="127" dur="500" fill="hold"/>
                                        <p:tgtEl>
                                          <p:spTgt spid="40993"/>
                                        </p:tgtEl>
                                        <p:attrNameLst>
                                          <p:attrName>ppt_w</p:attrName>
                                        </p:attrNameLst>
                                      </p:cBhvr>
                                      <p:tavLst>
                                        <p:tav tm="0">
                                          <p:val>
                                            <p:fltVal val="0"/>
                                          </p:val>
                                        </p:tav>
                                        <p:tav tm="100000">
                                          <p:val>
                                            <p:strVal val="#ppt_w"/>
                                          </p:val>
                                        </p:tav>
                                      </p:tavLst>
                                    </p:anim>
                                    <p:anim calcmode="lin" valueType="num">
                                      <p:cBhvr>
                                        <p:cTn id="128" dur="500" fill="hold"/>
                                        <p:tgtEl>
                                          <p:spTgt spid="40993"/>
                                        </p:tgtEl>
                                        <p:attrNameLst>
                                          <p:attrName>ppt_h</p:attrName>
                                        </p:attrNameLst>
                                      </p:cBhvr>
                                      <p:tavLst>
                                        <p:tav tm="0">
                                          <p:val>
                                            <p:fltVal val="0"/>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3" presetClass="entr" presetSubtype="16" fill="hold" grpId="0" nodeType="clickEffect">
                                  <p:stCondLst>
                                    <p:cond delay="0"/>
                                  </p:stCondLst>
                                  <p:childTnLst>
                                    <p:set>
                                      <p:cBhvr>
                                        <p:cTn id="132" dur="1" fill="hold">
                                          <p:stCondLst>
                                            <p:cond delay="0"/>
                                          </p:stCondLst>
                                        </p:cTn>
                                        <p:tgtEl>
                                          <p:spTgt spid="40980"/>
                                        </p:tgtEl>
                                        <p:attrNameLst>
                                          <p:attrName>style.visibility</p:attrName>
                                        </p:attrNameLst>
                                      </p:cBhvr>
                                      <p:to>
                                        <p:strVal val="visible"/>
                                      </p:to>
                                    </p:set>
                                    <p:anim calcmode="lin" valueType="num">
                                      <p:cBhvr>
                                        <p:cTn id="133" dur="500" fill="hold"/>
                                        <p:tgtEl>
                                          <p:spTgt spid="40980"/>
                                        </p:tgtEl>
                                        <p:attrNameLst>
                                          <p:attrName>ppt_w</p:attrName>
                                        </p:attrNameLst>
                                      </p:cBhvr>
                                      <p:tavLst>
                                        <p:tav tm="0">
                                          <p:val>
                                            <p:fltVal val="0"/>
                                          </p:val>
                                        </p:tav>
                                        <p:tav tm="100000">
                                          <p:val>
                                            <p:strVal val="#ppt_w"/>
                                          </p:val>
                                        </p:tav>
                                      </p:tavLst>
                                    </p:anim>
                                    <p:anim calcmode="lin" valueType="num">
                                      <p:cBhvr>
                                        <p:cTn id="134" dur="500" fill="hold"/>
                                        <p:tgtEl>
                                          <p:spTgt spid="40980"/>
                                        </p:tgtEl>
                                        <p:attrNameLst>
                                          <p:attrName>ppt_h</p:attrName>
                                        </p:attrNameLst>
                                      </p:cBhvr>
                                      <p:tavLst>
                                        <p:tav tm="0">
                                          <p:val>
                                            <p:fltVal val="0"/>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40975"/>
                                        </p:tgtEl>
                                        <p:attrNameLst>
                                          <p:attrName>style.visibility</p:attrName>
                                        </p:attrNameLst>
                                      </p:cBhvr>
                                      <p:to>
                                        <p:strVal val="visible"/>
                                      </p:to>
                                    </p:set>
                                    <p:anim calcmode="lin" valueType="num">
                                      <p:cBhvr>
                                        <p:cTn id="139" dur="500" fill="hold"/>
                                        <p:tgtEl>
                                          <p:spTgt spid="40975"/>
                                        </p:tgtEl>
                                        <p:attrNameLst>
                                          <p:attrName>ppt_w</p:attrName>
                                        </p:attrNameLst>
                                      </p:cBhvr>
                                      <p:tavLst>
                                        <p:tav tm="0">
                                          <p:val>
                                            <p:fltVal val="0"/>
                                          </p:val>
                                        </p:tav>
                                        <p:tav tm="100000">
                                          <p:val>
                                            <p:strVal val="#ppt_w"/>
                                          </p:val>
                                        </p:tav>
                                      </p:tavLst>
                                    </p:anim>
                                    <p:anim calcmode="lin" valueType="num">
                                      <p:cBhvr>
                                        <p:cTn id="140" dur="500" fill="hold"/>
                                        <p:tgtEl>
                                          <p:spTgt spid="40975"/>
                                        </p:tgtEl>
                                        <p:attrNameLst>
                                          <p:attrName>ppt_h</p:attrName>
                                        </p:attrNameLst>
                                      </p:cBhvr>
                                      <p:tavLst>
                                        <p:tav tm="0">
                                          <p:val>
                                            <p:fltVal val="0"/>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40988"/>
                                        </p:tgtEl>
                                        <p:attrNameLst>
                                          <p:attrName>style.visibility</p:attrName>
                                        </p:attrNameLst>
                                      </p:cBhvr>
                                      <p:to>
                                        <p:strVal val="visible"/>
                                      </p:to>
                                    </p:set>
                                    <p:anim calcmode="lin" valueType="num">
                                      <p:cBhvr>
                                        <p:cTn id="145" dur="500" fill="hold"/>
                                        <p:tgtEl>
                                          <p:spTgt spid="40988"/>
                                        </p:tgtEl>
                                        <p:attrNameLst>
                                          <p:attrName>ppt_w</p:attrName>
                                        </p:attrNameLst>
                                      </p:cBhvr>
                                      <p:tavLst>
                                        <p:tav tm="0">
                                          <p:val>
                                            <p:fltVal val="0"/>
                                          </p:val>
                                        </p:tav>
                                        <p:tav tm="100000">
                                          <p:val>
                                            <p:strVal val="#ppt_w"/>
                                          </p:val>
                                        </p:tav>
                                      </p:tavLst>
                                    </p:anim>
                                    <p:anim calcmode="lin" valueType="num">
                                      <p:cBhvr>
                                        <p:cTn id="146" dur="500" fill="hold"/>
                                        <p:tgtEl>
                                          <p:spTgt spid="40988"/>
                                        </p:tgtEl>
                                        <p:attrNameLst>
                                          <p:attrName>ppt_h</p:attrName>
                                        </p:attrNameLst>
                                      </p:cBhvr>
                                      <p:tavLst>
                                        <p:tav tm="0">
                                          <p:val>
                                            <p:fltVal val="0"/>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40994"/>
                                        </p:tgtEl>
                                        <p:attrNameLst>
                                          <p:attrName>style.visibility</p:attrName>
                                        </p:attrNameLst>
                                      </p:cBhvr>
                                      <p:to>
                                        <p:strVal val="visible"/>
                                      </p:to>
                                    </p:set>
                                    <p:anim calcmode="lin" valueType="num">
                                      <p:cBhvr>
                                        <p:cTn id="151" dur="500" fill="hold"/>
                                        <p:tgtEl>
                                          <p:spTgt spid="40994"/>
                                        </p:tgtEl>
                                        <p:attrNameLst>
                                          <p:attrName>ppt_w</p:attrName>
                                        </p:attrNameLst>
                                      </p:cBhvr>
                                      <p:tavLst>
                                        <p:tav tm="0">
                                          <p:val>
                                            <p:fltVal val="0"/>
                                          </p:val>
                                        </p:tav>
                                        <p:tav tm="100000">
                                          <p:val>
                                            <p:strVal val="#ppt_w"/>
                                          </p:val>
                                        </p:tav>
                                      </p:tavLst>
                                    </p:anim>
                                    <p:anim calcmode="lin" valueType="num">
                                      <p:cBhvr>
                                        <p:cTn id="152" dur="500" fill="hold"/>
                                        <p:tgtEl>
                                          <p:spTgt spid="40994"/>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23" presetClass="entr" presetSubtype="16" fill="hold" grpId="0" nodeType="clickEffect">
                                  <p:stCondLst>
                                    <p:cond delay="0"/>
                                  </p:stCondLst>
                                  <p:childTnLst>
                                    <p:set>
                                      <p:cBhvr>
                                        <p:cTn id="156" dur="1" fill="hold">
                                          <p:stCondLst>
                                            <p:cond delay="0"/>
                                          </p:stCondLst>
                                        </p:cTn>
                                        <p:tgtEl>
                                          <p:spTgt spid="40981"/>
                                        </p:tgtEl>
                                        <p:attrNameLst>
                                          <p:attrName>style.visibility</p:attrName>
                                        </p:attrNameLst>
                                      </p:cBhvr>
                                      <p:to>
                                        <p:strVal val="visible"/>
                                      </p:to>
                                    </p:set>
                                    <p:anim calcmode="lin" valueType="num">
                                      <p:cBhvr>
                                        <p:cTn id="157" dur="500" fill="hold"/>
                                        <p:tgtEl>
                                          <p:spTgt spid="40981"/>
                                        </p:tgtEl>
                                        <p:attrNameLst>
                                          <p:attrName>ppt_w</p:attrName>
                                        </p:attrNameLst>
                                      </p:cBhvr>
                                      <p:tavLst>
                                        <p:tav tm="0">
                                          <p:val>
                                            <p:fltVal val="0"/>
                                          </p:val>
                                        </p:tav>
                                        <p:tav tm="100000">
                                          <p:val>
                                            <p:strVal val="#ppt_w"/>
                                          </p:val>
                                        </p:tav>
                                      </p:tavLst>
                                    </p:anim>
                                    <p:anim calcmode="lin" valueType="num">
                                      <p:cBhvr>
                                        <p:cTn id="158" dur="500" fill="hold"/>
                                        <p:tgtEl>
                                          <p:spTgt spid="40981"/>
                                        </p:tgtEl>
                                        <p:attrNameLst>
                                          <p:attrName>ppt_h</p:attrName>
                                        </p:attrNameLst>
                                      </p:cBhvr>
                                      <p:tavLst>
                                        <p:tav tm="0">
                                          <p:val>
                                            <p:fltVal val="0"/>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23" presetClass="entr" presetSubtype="16" fill="hold" grpId="0" nodeType="clickEffect">
                                  <p:stCondLst>
                                    <p:cond delay="0"/>
                                  </p:stCondLst>
                                  <p:childTnLst>
                                    <p:set>
                                      <p:cBhvr>
                                        <p:cTn id="162" dur="1" fill="hold">
                                          <p:stCondLst>
                                            <p:cond delay="0"/>
                                          </p:stCondLst>
                                        </p:cTn>
                                        <p:tgtEl>
                                          <p:spTgt spid="40976"/>
                                        </p:tgtEl>
                                        <p:attrNameLst>
                                          <p:attrName>style.visibility</p:attrName>
                                        </p:attrNameLst>
                                      </p:cBhvr>
                                      <p:to>
                                        <p:strVal val="visible"/>
                                      </p:to>
                                    </p:set>
                                    <p:anim calcmode="lin" valueType="num">
                                      <p:cBhvr>
                                        <p:cTn id="163" dur="500" fill="hold"/>
                                        <p:tgtEl>
                                          <p:spTgt spid="40976"/>
                                        </p:tgtEl>
                                        <p:attrNameLst>
                                          <p:attrName>ppt_w</p:attrName>
                                        </p:attrNameLst>
                                      </p:cBhvr>
                                      <p:tavLst>
                                        <p:tav tm="0">
                                          <p:val>
                                            <p:fltVal val="0"/>
                                          </p:val>
                                        </p:tav>
                                        <p:tav tm="100000">
                                          <p:val>
                                            <p:strVal val="#ppt_w"/>
                                          </p:val>
                                        </p:tav>
                                      </p:tavLst>
                                    </p:anim>
                                    <p:anim calcmode="lin" valueType="num">
                                      <p:cBhvr>
                                        <p:cTn id="164" dur="500" fill="hold"/>
                                        <p:tgtEl>
                                          <p:spTgt spid="40976"/>
                                        </p:tgtEl>
                                        <p:attrNameLst>
                                          <p:attrName>ppt_h</p:attrName>
                                        </p:attrNameLst>
                                      </p:cBhvr>
                                      <p:tavLst>
                                        <p:tav tm="0">
                                          <p:val>
                                            <p:fltVal val="0"/>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23" presetClass="entr" presetSubtype="16" fill="hold" grpId="0" nodeType="clickEffect">
                                  <p:stCondLst>
                                    <p:cond delay="0"/>
                                  </p:stCondLst>
                                  <p:childTnLst>
                                    <p:set>
                                      <p:cBhvr>
                                        <p:cTn id="168" dur="1" fill="hold">
                                          <p:stCondLst>
                                            <p:cond delay="0"/>
                                          </p:stCondLst>
                                        </p:cTn>
                                        <p:tgtEl>
                                          <p:spTgt spid="40989"/>
                                        </p:tgtEl>
                                        <p:attrNameLst>
                                          <p:attrName>style.visibility</p:attrName>
                                        </p:attrNameLst>
                                      </p:cBhvr>
                                      <p:to>
                                        <p:strVal val="visible"/>
                                      </p:to>
                                    </p:set>
                                    <p:anim calcmode="lin" valueType="num">
                                      <p:cBhvr>
                                        <p:cTn id="169" dur="500" fill="hold"/>
                                        <p:tgtEl>
                                          <p:spTgt spid="40989"/>
                                        </p:tgtEl>
                                        <p:attrNameLst>
                                          <p:attrName>ppt_w</p:attrName>
                                        </p:attrNameLst>
                                      </p:cBhvr>
                                      <p:tavLst>
                                        <p:tav tm="0">
                                          <p:val>
                                            <p:fltVal val="0"/>
                                          </p:val>
                                        </p:tav>
                                        <p:tav tm="100000">
                                          <p:val>
                                            <p:strVal val="#ppt_w"/>
                                          </p:val>
                                        </p:tav>
                                      </p:tavLst>
                                    </p:anim>
                                    <p:anim calcmode="lin" valueType="num">
                                      <p:cBhvr>
                                        <p:cTn id="170" dur="500" fill="hold"/>
                                        <p:tgtEl>
                                          <p:spTgt spid="40989"/>
                                        </p:tgtEl>
                                        <p:attrNameLst>
                                          <p:attrName>ppt_h</p:attrName>
                                        </p:attrNameLst>
                                      </p:cBhvr>
                                      <p:tavLst>
                                        <p:tav tm="0">
                                          <p:val>
                                            <p:fltVal val="0"/>
                                          </p:val>
                                        </p:tav>
                                        <p:tav tm="100000">
                                          <p:val>
                                            <p:strVal val="#ppt_h"/>
                                          </p:val>
                                        </p:tav>
                                      </p:tavLst>
                                    </p:anim>
                                  </p:childTnLst>
                                </p:cTn>
                              </p:par>
                            </p:childTnLst>
                          </p:cTn>
                        </p:par>
                      </p:childTnLst>
                    </p:cTn>
                  </p:par>
                  <p:par>
                    <p:cTn id="171" fill="hold">
                      <p:stCondLst>
                        <p:cond delay="indefinite"/>
                      </p:stCondLst>
                      <p:childTnLst>
                        <p:par>
                          <p:cTn id="172" fill="hold">
                            <p:stCondLst>
                              <p:cond delay="0"/>
                            </p:stCondLst>
                            <p:childTnLst>
                              <p:par>
                                <p:cTn id="173" presetID="23" presetClass="entr" presetSubtype="16" fill="hold" grpId="0" nodeType="clickEffect">
                                  <p:stCondLst>
                                    <p:cond delay="0"/>
                                  </p:stCondLst>
                                  <p:childTnLst>
                                    <p:set>
                                      <p:cBhvr>
                                        <p:cTn id="174" dur="1" fill="hold">
                                          <p:stCondLst>
                                            <p:cond delay="0"/>
                                          </p:stCondLst>
                                        </p:cTn>
                                        <p:tgtEl>
                                          <p:spTgt spid="40996"/>
                                        </p:tgtEl>
                                        <p:attrNameLst>
                                          <p:attrName>style.visibility</p:attrName>
                                        </p:attrNameLst>
                                      </p:cBhvr>
                                      <p:to>
                                        <p:strVal val="visible"/>
                                      </p:to>
                                    </p:set>
                                    <p:anim calcmode="lin" valueType="num">
                                      <p:cBhvr>
                                        <p:cTn id="175" dur="500" fill="hold"/>
                                        <p:tgtEl>
                                          <p:spTgt spid="40996"/>
                                        </p:tgtEl>
                                        <p:attrNameLst>
                                          <p:attrName>ppt_w</p:attrName>
                                        </p:attrNameLst>
                                      </p:cBhvr>
                                      <p:tavLst>
                                        <p:tav tm="0">
                                          <p:val>
                                            <p:fltVal val="0"/>
                                          </p:val>
                                        </p:tav>
                                        <p:tav tm="100000">
                                          <p:val>
                                            <p:strVal val="#ppt_w"/>
                                          </p:val>
                                        </p:tav>
                                      </p:tavLst>
                                    </p:anim>
                                    <p:anim calcmode="lin" valueType="num">
                                      <p:cBhvr>
                                        <p:cTn id="176" dur="500" fill="hold"/>
                                        <p:tgtEl>
                                          <p:spTgt spid="40996"/>
                                        </p:tgtEl>
                                        <p:attrNameLst>
                                          <p:attrName>ppt_h</p:attrName>
                                        </p:attrNameLst>
                                      </p:cBhvr>
                                      <p:tavLst>
                                        <p:tav tm="0">
                                          <p:val>
                                            <p:fltVal val="0"/>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23" presetClass="entr" presetSubtype="16" fill="hold" grpId="0" nodeType="clickEffect">
                                  <p:stCondLst>
                                    <p:cond delay="0"/>
                                  </p:stCondLst>
                                  <p:childTnLst>
                                    <p:set>
                                      <p:cBhvr>
                                        <p:cTn id="180" dur="1" fill="hold">
                                          <p:stCondLst>
                                            <p:cond delay="0"/>
                                          </p:stCondLst>
                                        </p:cTn>
                                        <p:tgtEl>
                                          <p:spTgt spid="40982"/>
                                        </p:tgtEl>
                                        <p:attrNameLst>
                                          <p:attrName>style.visibility</p:attrName>
                                        </p:attrNameLst>
                                      </p:cBhvr>
                                      <p:to>
                                        <p:strVal val="visible"/>
                                      </p:to>
                                    </p:set>
                                    <p:anim calcmode="lin" valueType="num">
                                      <p:cBhvr>
                                        <p:cTn id="181" dur="500" fill="hold"/>
                                        <p:tgtEl>
                                          <p:spTgt spid="40982"/>
                                        </p:tgtEl>
                                        <p:attrNameLst>
                                          <p:attrName>ppt_w</p:attrName>
                                        </p:attrNameLst>
                                      </p:cBhvr>
                                      <p:tavLst>
                                        <p:tav tm="0">
                                          <p:val>
                                            <p:fltVal val="0"/>
                                          </p:val>
                                        </p:tav>
                                        <p:tav tm="100000">
                                          <p:val>
                                            <p:strVal val="#ppt_w"/>
                                          </p:val>
                                        </p:tav>
                                      </p:tavLst>
                                    </p:anim>
                                    <p:anim calcmode="lin" valueType="num">
                                      <p:cBhvr>
                                        <p:cTn id="182" dur="500" fill="hold"/>
                                        <p:tgtEl>
                                          <p:spTgt spid="409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7" grpId="0" animBg="1"/>
      <p:bldP spid="40968" grpId="0" animBg="1"/>
      <p:bldP spid="40969" grpId="0" animBg="1"/>
      <p:bldP spid="40970" grpId="0" animBg="1"/>
      <p:bldP spid="40971" grpId="0"/>
      <p:bldP spid="40972" grpId="0"/>
      <p:bldP spid="40973" grpId="0"/>
      <p:bldP spid="40974" grpId="0"/>
      <p:bldP spid="40975" grpId="0"/>
      <p:bldP spid="40976" grpId="0"/>
      <p:bldP spid="40977" grpId="0"/>
      <p:bldP spid="40978" grpId="0"/>
      <p:bldP spid="40979" grpId="0"/>
      <p:bldP spid="40980" grpId="0"/>
      <p:bldP spid="40981" grpId="0"/>
      <p:bldP spid="40982" grpId="0"/>
      <p:bldP spid="40983" grpId="0"/>
      <p:bldP spid="40985" grpId="0"/>
      <p:bldP spid="40986" grpId="0"/>
      <p:bldP spid="40987" grpId="0"/>
      <p:bldP spid="40988" grpId="0"/>
      <p:bldP spid="40989" grpId="0"/>
      <p:bldP spid="40990" grpId="0"/>
      <p:bldP spid="40991" grpId="0"/>
      <p:bldP spid="40992" grpId="0"/>
      <p:bldP spid="40993" grpId="0"/>
      <p:bldP spid="40994" grpId="0"/>
      <p:bldP spid="409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t>Norton University</a:t>
            </a:r>
          </a:p>
        </p:txBody>
      </p:sp>
      <p:sp>
        <p:nvSpPr>
          <p:cNvPr id="6" name="Footer Placeholder 4"/>
          <p:cNvSpPr>
            <a:spLocks noGrp="1"/>
          </p:cNvSpPr>
          <p:nvPr>
            <p:ph type="ftr" sz="quarter" idx="11"/>
          </p:nvPr>
        </p:nvSpPr>
        <p:spPr/>
        <p:txBody>
          <a:bodyPr/>
          <a:lstStyle/>
          <a:p>
            <a:r>
              <a:rPr lang="en-GB"/>
              <a:t>Introduction to E-commerce</a:t>
            </a:r>
          </a:p>
        </p:txBody>
      </p:sp>
      <p:sp>
        <p:nvSpPr>
          <p:cNvPr id="7" name="Slide Number Placeholder 5"/>
          <p:cNvSpPr>
            <a:spLocks noGrp="1"/>
          </p:cNvSpPr>
          <p:nvPr>
            <p:ph type="sldNum" sz="quarter" idx="12"/>
          </p:nvPr>
        </p:nvSpPr>
        <p:spPr/>
        <p:txBody>
          <a:bodyPr/>
          <a:lstStyle/>
          <a:p>
            <a:fld id="{FB4C173E-7510-49AE-9CAF-F070AB5D7F89}" type="slidenum">
              <a:rPr lang="en-GB"/>
              <a:pPr/>
              <a:t>15</a:t>
            </a:fld>
            <a:endParaRPr lang="en-GB"/>
          </a:p>
        </p:txBody>
      </p:sp>
      <p:sp>
        <p:nvSpPr>
          <p:cNvPr id="41988" name="Text Box 4"/>
          <p:cNvSpPr txBox="1">
            <a:spLocks noChangeArrowheads="1"/>
          </p:cNvSpPr>
          <p:nvPr/>
        </p:nvSpPr>
        <p:spPr bwMode="auto">
          <a:xfrm>
            <a:off x="558800" y="88900"/>
            <a:ext cx="8001000" cy="946150"/>
          </a:xfrm>
          <a:prstGeom prst="rect">
            <a:avLst/>
          </a:prstGeom>
          <a:noFill/>
          <a:ln w="9525">
            <a:noFill/>
            <a:miter lim="800000"/>
            <a:headEnd/>
            <a:tailEnd/>
          </a:ln>
          <a:effectLst/>
        </p:spPr>
        <p:txBody>
          <a:bodyPr>
            <a:spAutoFit/>
          </a:bodyPr>
          <a:lstStyle/>
          <a:p>
            <a:pPr algn="ctr">
              <a:spcBef>
                <a:spcPct val="50000"/>
              </a:spcBef>
            </a:pPr>
            <a:r>
              <a:rPr lang="en-US" sz="2800" b="1"/>
              <a:t>BUSINESS MODELS IN EMERGING                E-COMMERCE AREAS</a:t>
            </a:r>
            <a:endParaRPr lang="en-GB" sz="2800" b="1"/>
          </a:p>
        </p:txBody>
      </p:sp>
      <p:sp>
        <p:nvSpPr>
          <p:cNvPr id="41989" name="Text Box 5"/>
          <p:cNvSpPr txBox="1">
            <a:spLocks noChangeArrowheads="1"/>
          </p:cNvSpPr>
          <p:nvPr/>
        </p:nvSpPr>
        <p:spPr bwMode="auto">
          <a:xfrm>
            <a:off x="12700" y="1739900"/>
            <a:ext cx="9144000" cy="1373188"/>
          </a:xfrm>
          <a:prstGeom prst="rect">
            <a:avLst/>
          </a:prstGeom>
          <a:solidFill>
            <a:srgbClr val="000066"/>
          </a:solidFill>
          <a:ln w="9525">
            <a:noFill/>
            <a:miter lim="800000"/>
            <a:headEnd/>
            <a:tailEnd/>
          </a:ln>
          <a:effectLst/>
        </p:spPr>
        <p:txBody>
          <a:bodyPr>
            <a:spAutoFit/>
          </a:bodyPr>
          <a:lstStyle/>
          <a:p>
            <a:pPr>
              <a:spcBef>
                <a:spcPct val="50000"/>
              </a:spcBef>
            </a:pPr>
            <a:r>
              <a:rPr lang="en-US" sz="2800" b="1"/>
              <a:t>When we think about a business, we typically think of a business firm that produces a products or good, and then sells it to a customer. </a:t>
            </a:r>
            <a:endParaRPr lang="en-GB" sz="2800" b="1"/>
          </a:p>
        </p:txBody>
      </p:sp>
      <p:sp>
        <p:nvSpPr>
          <p:cNvPr id="41990" name="Text Box 6"/>
          <p:cNvSpPr txBox="1">
            <a:spLocks noChangeArrowheads="1"/>
          </p:cNvSpPr>
          <p:nvPr/>
        </p:nvSpPr>
        <p:spPr bwMode="auto">
          <a:xfrm>
            <a:off x="0" y="3352800"/>
            <a:ext cx="9144000" cy="2119313"/>
          </a:xfrm>
          <a:prstGeom prst="rect">
            <a:avLst/>
          </a:prstGeom>
          <a:solidFill>
            <a:srgbClr val="000066"/>
          </a:solidFill>
          <a:ln w="9525">
            <a:noFill/>
            <a:miter lim="800000"/>
            <a:headEnd/>
            <a:tailEnd/>
          </a:ln>
          <a:effectLst/>
        </p:spPr>
        <p:txBody>
          <a:bodyPr>
            <a:spAutoFit/>
          </a:bodyPr>
          <a:lstStyle/>
          <a:p>
            <a:pPr>
              <a:spcBef>
                <a:spcPct val="50000"/>
              </a:spcBef>
            </a:pPr>
            <a:r>
              <a:rPr lang="en-US" sz="2800" b="1"/>
              <a:t>But the Web has forced us to recognize new forms of business, such as consumer-to-consumer            E-commerce, peer-to-peer E-commerce, and         M-commerce.</a:t>
            </a:r>
            <a:endParaRPr lang="en-GB" sz="2800" b="1"/>
          </a:p>
          <a:p>
            <a:pPr>
              <a:spcBef>
                <a:spcPct val="50000"/>
              </a:spcBef>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500" fill="hold"/>
                                        <p:tgtEl>
                                          <p:spTgt spid="41989"/>
                                        </p:tgtEl>
                                        <p:attrNameLst>
                                          <p:attrName>ppt_w</p:attrName>
                                        </p:attrNameLst>
                                      </p:cBhvr>
                                      <p:tavLst>
                                        <p:tav tm="0">
                                          <p:val>
                                            <p:fltVal val="0"/>
                                          </p:val>
                                        </p:tav>
                                        <p:tav tm="100000">
                                          <p:val>
                                            <p:strVal val="#ppt_w"/>
                                          </p:val>
                                        </p:tav>
                                      </p:tavLst>
                                    </p:anim>
                                    <p:anim calcmode="lin" valueType="num">
                                      <p:cBhvr>
                                        <p:cTn id="8" dur="500" fill="hold"/>
                                        <p:tgtEl>
                                          <p:spTgt spid="419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990"/>
                                        </p:tgtEl>
                                        <p:attrNameLst>
                                          <p:attrName>style.visibility</p:attrName>
                                        </p:attrNameLst>
                                      </p:cBhvr>
                                      <p:to>
                                        <p:strVal val="visible"/>
                                      </p:to>
                                    </p:set>
                                    <p:anim calcmode="lin" valueType="num">
                                      <p:cBhvr>
                                        <p:cTn id="13" dur="500" fill="hold"/>
                                        <p:tgtEl>
                                          <p:spTgt spid="41990"/>
                                        </p:tgtEl>
                                        <p:attrNameLst>
                                          <p:attrName>ppt_w</p:attrName>
                                        </p:attrNameLst>
                                      </p:cBhvr>
                                      <p:tavLst>
                                        <p:tav tm="0">
                                          <p:val>
                                            <p:fltVal val="0"/>
                                          </p:val>
                                        </p:tav>
                                        <p:tav tm="100000">
                                          <p:val>
                                            <p:strVal val="#ppt_w"/>
                                          </p:val>
                                        </p:tav>
                                      </p:tavLst>
                                    </p:anim>
                                    <p:anim calcmode="lin" valueType="num">
                                      <p:cBhvr>
                                        <p:cTn id="14" dur="500" fill="hold"/>
                                        <p:tgtEl>
                                          <p:spTgt spid="419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GB"/>
              <a:t>Norton University</a:t>
            </a:r>
          </a:p>
        </p:txBody>
      </p:sp>
      <p:sp>
        <p:nvSpPr>
          <p:cNvPr id="7" name="Footer Placeholder 4"/>
          <p:cNvSpPr>
            <a:spLocks noGrp="1"/>
          </p:cNvSpPr>
          <p:nvPr>
            <p:ph type="ftr" sz="quarter" idx="11"/>
          </p:nvPr>
        </p:nvSpPr>
        <p:spPr/>
        <p:txBody>
          <a:bodyPr/>
          <a:lstStyle/>
          <a:p>
            <a:r>
              <a:rPr lang="en-GB"/>
              <a:t>Introduction to E-commerce</a:t>
            </a:r>
          </a:p>
        </p:txBody>
      </p:sp>
      <p:sp>
        <p:nvSpPr>
          <p:cNvPr id="8" name="Slide Number Placeholder 5"/>
          <p:cNvSpPr>
            <a:spLocks noGrp="1"/>
          </p:cNvSpPr>
          <p:nvPr>
            <p:ph type="sldNum" sz="quarter" idx="12"/>
          </p:nvPr>
        </p:nvSpPr>
        <p:spPr/>
        <p:txBody>
          <a:bodyPr/>
          <a:lstStyle/>
          <a:p>
            <a:fld id="{0C285448-B0FF-453B-AB99-CBF4E2A5EAEA}" type="slidenum">
              <a:rPr lang="en-GB"/>
              <a:pPr/>
              <a:t>16</a:t>
            </a:fld>
            <a:endParaRPr lang="en-GB"/>
          </a:p>
        </p:txBody>
      </p:sp>
      <p:sp>
        <p:nvSpPr>
          <p:cNvPr id="43012" name="Text Box 4"/>
          <p:cNvSpPr txBox="1">
            <a:spLocks noChangeArrowheads="1"/>
          </p:cNvSpPr>
          <p:nvPr/>
        </p:nvSpPr>
        <p:spPr bwMode="auto">
          <a:xfrm>
            <a:off x="558800" y="88900"/>
            <a:ext cx="8001000" cy="946150"/>
          </a:xfrm>
          <a:prstGeom prst="rect">
            <a:avLst/>
          </a:prstGeom>
          <a:noFill/>
          <a:ln w="9525">
            <a:noFill/>
            <a:miter lim="800000"/>
            <a:headEnd/>
            <a:tailEnd/>
          </a:ln>
          <a:effectLst/>
        </p:spPr>
        <p:txBody>
          <a:bodyPr>
            <a:spAutoFit/>
          </a:bodyPr>
          <a:lstStyle/>
          <a:p>
            <a:pPr algn="ctr">
              <a:spcBef>
                <a:spcPct val="50000"/>
              </a:spcBef>
            </a:pPr>
            <a:r>
              <a:rPr lang="en-US" sz="2800" b="1"/>
              <a:t>BUSINESS MODELS IN EMERGING                E-COMMERCE AREAS</a:t>
            </a:r>
            <a:endParaRPr lang="en-GB" sz="2800" b="1"/>
          </a:p>
        </p:txBody>
      </p:sp>
      <p:sp>
        <p:nvSpPr>
          <p:cNvPr id="43013" name="Text Box 5"/>
          <p:cNvSpPr txBox="1">
            <a:spLocks noChangeArrowheads="1"/>
          </p:cNvSpPr>
          <p:nvPr/>
        </p:nvSpPr>
        <p:spPr bwMode="auto">
          <a:xfrm>
            <a:off x="0" y="1219200"/>
            <a:ext cx="9144000" cy="1917700"/>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C2C business models:</a:t>
            </a:r>
            <a:r>
              <a:rPr lang="en-US" sz="2000"/>
              <a:t> </a:t>
            </a:r>
            <a:r>
              <a:rPr lang="en-US" sz="2400"/>
              <a:t>Connect consumers with other consumers. Provide a way for consumers to sell to each other, with the help of an online business. The first and best example of this type of business is eBay, utilizing a market creator business model.</a:t>
            </a:r>
            <a:endParaRPr lang="en-GB" sz="2400"/>
          </a:p>
        </p:txBody>
      </p:sp>
      <p:sp>
        <p:nvSpPr>
          <p:cNvPr id="43014" name="Text Box 6"/>
          <p:cNvSpPr txBox="1">
            <a:spLocks noChangeArrowheads="1"/>
          </p:cNvSpPr>
          <p:nvPr/>
        </p:nvSpPr>
        <p:spPr bwMode="auto">
          <a:xfrm>
            <a:off x="0" y="3454400"/>
            <a:ext cx="9144000" cy="822325"/>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P2P business models:</a:t>
            </a:r>
            <a:r>
              <a:rPr lang="en-US" sz="2000"/>
              <a:t> </a:t>
            </a:r>
            <a:r>
              <a:rPr lang="en-US" sz="2400"/>
              <a:t>Enable consumers to share files and services via the Web without common servers.</a:t>
            </a:r>
            <a:endParaRPr lang="en-GB" sz="2400"/>
          </a:p>
        </p:txBody>
      </p:sp>
      <p:sp>
        <p:nvSpPr>
          <p:cNvPr id="43015" name="Text Box 7"/>
          <p:cNvSpPr txBox="1">
            <a:spLocks noChangeArrowheads="1"/>
          </p:cNvSpPr>
          <p:nvPr/>
        </p:nvSpPr>
        <p:spPr bwMode="auto">
          <a:xfrm>
            <a:off x="0" y="4648200"/>
            <a:ext cx="9144000" cy="1187450"/>
          </a:xfrm>
          <a:prstGeom prst="rect">
            <a:avLst/>
          </a:prstGeom>
          <a:solidFill>
            <a:srgbClr val="000066"/>
          </a:solidFill>
          <a:ln w="9525">
            <a:noFill/>
            <a:miter lim="800000"/>
            <a:headEnd/>
            <a:tailEnd/>
          </a:ln>
          <a:effectLst/>
        </p:spPr>
        <p:txBody>
          <a:bodyPr>
            <a:spAutoFit/>
          </a:bodyPr>
          <a:lstStyle/>
          <a:p>
            <a:pPr>
              <a:spcBef>
                <a:spcPct val="50000"/>
              </a:spcBef>
            </a:pPr>
            <a:r>
              <a:rPr lang="en-US" sz="2400" b="1" u="sng"/>
              <a:t>M-commerce business models:</a:t>
            </a:r>
            <a:r>
              <a:rPr lang="en-US" sz="2000"/>
              <a:t> </a:t>
            </a:r>
            <a:r>
              <a:rPr lang="en-US" sz="2400"/>
              <a:t>Take traditional E-commerce models and leverage emerging wireless technologies to permit mobile access to the Web.</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0-#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additive="base">
                                        <p:cTn id="13" dur="500" fill="hold"/>
                                        <p:tgtEl>
                                          <p:spTgt spid="43014"/>
                                        </p:tgtEl>
                                        <p:attrNameLst>
                                          <p:attrName>ppt_x</p:attrName>
                                        </p:attrNameLst>
                                      </p:cBhvr>
                                      <p:tavLst>
                                        <p:tav tm="0">
                                          <p:val>
                                            <p:strVal val="0-#ppt_w/2"/>
                                          </p:val>
                                        </p:tav>
                                        <p:tav tm="100000">
                                          <p:val>
                                            <p:strVal val="#ppt_x"/>
                                          </p:val>
                                        </p:tav>
                                      </p:tavLst>
                                    </p:anim>
                                    <p:anim calcmode="lin" valueType="num">
                                      <p:cBhvr additive="base">
                                        <p:cTn id="14"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5"/>
                                        </p:tgtEl>
                                        <p:attrNameLst>
                                          <p:attrName>style.visibility</p:attrName>
                                        </p:attrNameLst>
                                      </p:cBhvr>
                                      <p:to>
                                        <p:strVal val="visible"/>
                                      </p:to>
                                    </p:set>
                                    <p:anim calcmode="lin" valueType="num">
                                      <p:cBhvr additive="base">
                                        <p:cTn id="19" dur="500" fill="hold"/>
                                        <p:tgtEl>
                                          <p:spTgt spid="43015"/>
                                        </p:tgtEl>
                                        <p:attrNameLst>
                                          <p:attrName>ppt_x</p:attrName>
                                        </p:attrNameLst>
                                      </p:cBhvr>
                                      <p:tavLst>
                                        <p:tav tm="0">
                                          <p:val>
                                            <p:strVal val="0-#ppt_w/2"/>
                                          </p:val>
                                        </p:tav>
                                        <p:tav tm="100000">
                                          <p:val>
                                            <p:strVal val="#ppt_x"/>
                                          </p:val>
                                        </p:tav>
                                      </p:tavLst>
                                    </p:anim>
                                    <p:anim calcmode="lin" valueType="num">
                                      <p:cBhvr additive="base">
                                        <p:cTn id="20" dur="500" fill="hold"/>
                                        <p:tgtEl>
                                          <p:spTgt spid="430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4" grpId="0" animBg="1"/>
      <p:bldP spid="430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Norton University</a:t>
            </a:r>
          </a:p>
        </p:txBody>
      </p:sp>
      <p:sp>
        <p:nvSpPr>
          <p:cNvPr id="5" name="Footer Placeholder 4"/>
          <p:cNvSpPr>
            <a:spLocks noGrp="1"/>
          </p:cNvSpPr>
          <p:nvPr>
            <p:ph type="ftr" sz="quarter" idx="11"/>
          </p:nvPr>
        </p:nvSpPr>
        <p:spPr/>
        <p:txBody>
          <a:bodyPr/>
          <a:lstStyle/>
          <a:p>
            <a:r>
              <a:rPr lang="en-GB"/>
              <a:t>Introduction to E-commerce</a:t>
            </a:r>
          </a:p>
        </p:txBody>
      </p:sp>
      <p:sp>
        <p:nvSpPr>
          <p:cNvPr id="6" name="Slide Number Placeholder 5"/>
          <p:cNvSpPr>
            <a:spLocks noGrp="1"/>
          </p:cNvSpPr>
          <p:nvPr>
            <p:ph type="sldNum" sz="quarter" idx="12"/>
          </p:nvPr>
        </p:nvSpPr>
        <p:spPr/>
        <p:txBody>
          <a:bodyPr/>
          <a:lstStyle/>
          <a:p>
            <a:fld id="{6BFBAA2D-5762-49F2-A322-F120B1E53BC8}" type="slidenum">
              <a:rPr lang="en-GB"/>
              <a:pPr/>
              <a:t>17</a:t>
            </a:fld>
            <a:endParaRPr lang="en-GB"/>
          </a:p>
        </p:txBody>
      </p:sp>
      <p:sp>
        <p:nvSpPr>
          <p:cNvPr id="44036" name="Text Box 4"/>
          <p:cNvSpPr txBox="1">
            <a:spLocks noChangeArrowheads="1"/>
          </p:cNvSpPr>
          <p:nvPr/>
        </p:nvSpPr>
        <p:spPr bwMode="auto">
          <a:xfrm>
            <a:off x="558800" y="88900"/>
            <a:ext cx="8001000" cy="946150"/>
          </a:xfrm>
          <a:prstGeom prst="rect">
            <a:avLst/>
          </a:prstGeom>
          <a:noFill/>
          <a:ln w="9525">
            <a:noFill/>
            <a:miter lim="800000"/>
            <a:headEnd/>
            <a:tailEnd/>
          </a:ln>
          <a:effectLst/>
        </p:spPr>
        <p:txBody>
          <a:bodyPr>
            <a:spAutoFit/>
          </a:bodyPr>
          <a:lstStyle/>
          <a:p>
            <a:pPr algn="ctr">
              <a:spcBef>
                <a:spcPct val="50000"/>
              </a:spcBef>
            </a:pPr>
            <a:r>
              <a:rPr lang="en-US" sz="2800" b="1"/>
              <a:t>BUSINESS MODELS IN EMERGING                E-COMMERCE AREAS (Cont.)</a:t>
            </a:r>
            <a:endParaRPr lang="en-GB" sz="2800" b="1"/>
          </a:p>
        </p:txBody>
      </p:sp>
      <p:sp>
        <p:nvSpPr>
          <p:cNvPr id="44038" name="Text Box 6"/>
          <p:cNvSpPr txBox="1">
            <a:spLocks noChangeArrowheads="1"/>
          </p:cNvSpPr>
          <p:nvPr/>
        </p:nvSpPr>
        <p:spPr bwMode="auto">
          <a:xfrm>
            <a:off x="0" y="2222500"/>
            <a:ext cx="9144000" cy="1554163"/>
          </a:xfrm>
          <a:prstGeom prst="rect">
            <a:avLst/>
          </a:prstGeom>
          <a:solidFill>
            <a:srgbClr val="000066"/>
          </a:solidFill>
          <a:ln w="9525">
            <a:noFill/>
            <a:miter lim="800000"/>
            <a:headEnd/>
            <a:tailEnd/>
          </a:ln>
          <a:effectLst/>
        </p:spPr>
        <p:txBody>
          <a:bodyPr>
            <a:spAutoFit/>
          </a:bodyPr>
          <a:lstStyle/>
          <a:p>
            <a:pPr>
              <a:spcBef>
                <a:spcPct val="50000"/>
              </a:spcBef>
            </a:pPr>
            <a:r>
              <a:rPr lang="en-US" sz="3200" b="1" u="sng"/>
              <a:t>E-commerce enablers:</a:t>
            </a:r>
            <a:r>
              <a:rPr lang="en-US" sz="2800"/>
              <a:t> </a:t>
            </a:r>
            <a:r>
              <a:rPr lang="en-US" sz="3200"/>
              <a:t>focus on providing the infrastructure necessary for E-commerce companies to exist, grow, and prosper.</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additive="base">
                                        <p:cTn id="7" dur="500" fill="hold"/>
                                        <p:tgtEl>
                                          <p:spTgt spid="44038"/>
                                        </p:tgtEl>
                                        <p:attrNameLst>
                                          <p:attrName>ppt_x</p:attrName>
                                        </p:attrNameLst>
                                      </p:cBhvr>
                                      <p:tavLst>
                                        <p:tav tm="0">
                                          <p:val>
                                            <p:strVal val="0-#ppt_w/2"/>
                                          </p:val>
                                        </p:tav>
                                        <p:tav tm="100000">
                                          <p:val>
                                            <p:strVal val="#ppt_x"/>
                                          </p:val>
                                        </p:tav>
                                      </p:tavLst>
                                    </p:anim>
                                    <p:anim calcmode="lin" valueType="num">
                                      <p:cBhvr additive="base">
                                        <p:cTn id="8" dur="500" fill="hold"/>
                                        <p:tgtEl>
                                          <p:spTgt spid="44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3"/>
          <p:cNvSpPr>
            <a:spLocks noGrp="1"/>
          </p:cNvSpPr>
          <p:nvPr>
            <p:ph type="dt" sz="half" idx="10"/>
          </p:nvPr>
        </p:nvSpPr>
        <p:spPr/>
        <p:txBody>
          <a:bodyPr/>
          <a:lstStyle/>
          <a:p>
            <a:r>
              <a:rPr lang="en-GB"/>
              <a:t>Norton University</a:t>
            </a:r>
          </a:p>
        </p:txBody>
      </p:sp>
      <p:sp>
        <p:nvSpPr>
          <p:cNvPr id="29" name="Footer Placeholder 4"/>
          <p:cNvSpPr>
            <a:spLocks noGrp="1"/>
          </p:cNvSpPr>
          <p:nvPr>
            <p:ph type="ftr" sz="quarter" idx="11"/>
          </p:nvPr>
        </p:nvSpPr>
        <p:spPr/>
        <p:txBody>
          <a:bodyPr/>
          <a:lstStyle/>
          <a:p>
            <a:r>
              <a:rPr lang="en-GB"/>
              <a:t>Introduction to E-commerce</a:t>
            </a:r>
          </a:p>
        </p:txBody>
      </p:sp>
      <p:sp>
        <p:nvSpPr>
          <p:cNvPr id="30" name="Slide Number Placeholder 5"/>
          <p:cNvSpPr>
            <a:spLocks noGrp="1"/>
          </p:cNvSpPr>
          <p:nvPr>
            <p:ph type="sldNum" sz="quarter" idx="12"/>
          </p:nvPr>
        </p:nvSpPr>
        <p:spPr/>
        <p:txBody>
          <a:bodyPr/>
          <a:lstStyle/>
          <a:p>
            <a:fld id="{50ED12DC-6FCC-4E30-9141-941665209204}" type="slidenum">
              <a:rPr lang="en-GB"/>
              <a:pPr/>
              <a:t>18</a:t>
            </a:fld>
            <a:endParaRPr lang="en-GB"/>
          </a:p>
        </p:txBody>
      </p:sp>
      <p:sp>
        <p:nvSpPr>
          <p:cNvPr id="45060" name="Text Box 4"/>
          <p:cNvSpPr txBox="1">
            <a:spLocks noChangeArrowheads="1"/>
          </p:cNvSpPr>
          <p:nvPr/>
        </p:nvSpPr>
        <p:spPr bwMode="auto">
          <a:xfrm>
            <a:off x="558800" y="88900"/>
            <a:ext cx="8001000" cy="946150"/>
          </a:xfrm>
          <a:prstGeom prst="rect">
            <a:avLst/>
          </a:prstGeom>
          <a:noFill/>
          <a:ln w="9525">
            <a:noFill/>
            <a:miter lim="800000"/>
            <a:headEnd/>
            <a:tailEnd/>
          </a:ln>
          <a:effectLst/>
        </p:spPr>
        <p:txBody>
          <a:bodyPr>
            <a:spAutoFit/>
          </a:bodyPr>
          <a:lstStyle/>
          <a:p>
            <a:pPr algn="ctr">
              <a:spcBef>
                <a:spcPct val="50000"/>
              </a:spcBef>
            </a:pPr>
            <a:r>
              <a:rPr lang="en-US" sz="2800" b="1"/>
              <a:t>BUSINESS MODELS IN EMERGING                E-COMMERCE AREAS (Cont.)</a:t>
            </a:r>
            <a:endParaRPr lang="en-GB" sz="2800" b="1"/>
          </a:p>
        </p:txBody>
      </p:sp>
      <p:sp>
        <p:nvSpPr>
          <p:cNvPr id="45061" name="Text Box 5"/>
          <p:cNvSpPr txBox="1">
            <a:spLocks noChangeArrowheads="1"/>
          </p:cNvSpPr>
          <p:nvPr/>
        </p:nvSpPr>
        <p:spPr bwMode="auto">
          <a:xfrm>
            <a:off x="2667000" y="1181100"/>
            <a:ext cx="3581400" cy="533400"/>
          </a:xfrm>
          <a:prstGeom prst="rect">
            <a:avLst/>
          </a:prstGeom>
          <a:solidFill>
            <a:srgbClr val="000066"/>
          </a:solidFill>
          <a:ln w="76200" cmpd="tri">
            <a:solidFill>
              <a:schemeClr val="tx1"/>
            </a:solidFill>
            <a:miter lim="800000"/>
            <a:headEnd/>
            <a:tailEnd/>
          </a:ln>
          <a:effectLst/>
        </p:spPr>
        <p:txBody>
          <a:bodyPr>
            <a:spAutoFit/>
          </a:bodyPr>
          <a:lstStyle/>
          <a:p>
            <a:pPr>
              <a:spcBef>
                <a:spcPct val="50000"/>
              </a:spcBef>
            </a:pPr>
            <a:r>
              <a:rPr lang="en-US" sz="2400" b="1">
                <a:solidFill>
                  <a:srgbClr val="FF66CC"/>
                </a:solidFill>
              </a:rPr>
              <a:t>E-commerce enablers</a:t>
            </a:r>
            <a:endParaRPr lang="en-GB" sz="2400" b="1">
              <a:solidFill>
                <a:srgbClr val="FF66CC"/>
              </a:solidFill>
            </a:endParaRPr>
          </a:p>
        </p:txBody>
      </p:sp>
      <p:sp>
        <p:nvSpPr>
          <p:cNvPr id="45062" name="Text Box 6"/>
          <p:cNvSpPr txBox="1">
            <a:spLocks noChangeArrowheads="1"/>
          </p:cNvSpPr>
          <p:nvPr/>
        </p:nvSpPr>
        <p:spPr bwMode="auto">
          <a:xfrm>
            <a:off x="0" y="1765300"/>
            <a:ext cx="4267200" cy="423863"/>
          </a:xfrm>
          <a:prstGeom prst="rect">
            <a:avLst/>
          </a:prstGeom>
          <a:solidFill>
            <a:srgbClr val="000066"/>
          </a:solidFill>
          <a:ln w="57150" cmpd="thinThick">
            <a:solidFill>
              <a:schemeClr val="tx1"/>
            </a:solidFill>
            <a:miter lim="800000"/>
            <a:headEnd/>
            <a:tailEnd/>
          </a:ln>
          <a:effectLst/>
        </p:spPr>
        <p:txBody>
          <a:bodyPr>
            <a:spAutoFit/>
          </a:bodyPr>
          <a:lstStyle/>
          <a:p>
            <a:pPr algn="ctr">
              <a:spcBef>
                <a:spcPct val="50000"/>
              </a:spcBef>
            </a:pPr>
            <a:r>
              <a:rPr lang="en-US" sz="1800" b="1">
                <a:solidFill>
                  <a:srgbClr val="FF66CC"/>
                </a:solidFill>
              </a:rPr>
              <a:t>Infrastructure</a:t>
            </a:r>
            <a:endParaRPr lang="en-GB" sz="1800" b="1">
              <a:solidFill>
                <a:srgbClr val="FF66CC"/>
              </a:solidFill>
            </a:endParaRPr>
          </a:p>
        </p:txBody>
      </p:sp>
      <p:sp>
        <p:nvSpPr>
          <p:cNvPr id="45063" name="Text Box 7"/>
          <p:cNvSpPr txBox="1">
            <a:spLocks noChangeArrowheads="1"/>
          </p:cNvSpPr>
          <p:nvPr/>
        </p:nvSpPr>
        <p:spPr bwMode="auto">
          <a:xfrm>
            <a:off x="4483100" y="1765300"/>
            <a:ext cx="4660900" cy="423863"/>
          </a:xfrm>
          <a:prstGeom prst="rect">
            <a:avLst/>
          </a:prstGeom>
          <a:solidFill>
            <a:srgbClr val="000066"/>
          </a:solidFill>
          <a:ln w="57150" cmpd="thinThick">
            <a:solidFill>
              <a:schemeClr val="tx1"/>
            </a:solidFill>
            <a:miter lim="800000"/>
            <a:headEnd/>
            <a:tailEnd/>
          </a:ln>
          <a:effectLst/>
        </p:spPr>
        <p:txBody>
          <a:bodyPr>
            <a:spAutoFit/>
          </a:bodyPr>
          <a:lstStyle/>
          <a:p>
            <a:pPr algn="ctr">
              <a:spcBef>
                <a:spcPct val="50000"/>
              </a:spcBef>
            </a:pPr>
            <a:r>
              <a:rPr lang="en-US" sz="1800" b="1">
                <a:solidFill>
                  <a:srgbClr val="FF66CC"/>
                </a:solidFill>
              </a:rPr>
              <a:t>Players</a:t>
            </a:r>
            <a:endParaRPr lang="en-GB" sz="1800" b="1">
              <a:solidFill>
                <a:srgbClr val="FF66CC"/>
              </a:solidFill>
            </a:endParaRPr>
          </a:p>
        </p:txBody>
      </p:sp>
      <p:sp>
        <p:nvSpPr>
          <p:cNvPr id="45064" name="Text Box 8"/>
          <p:cNvSpPr txBox="1">
            <a:spLocks noChangeArrowheads="1"/>
          </p:cNvSpPr>
          <p:nvPr/>
        </p:nvSpPr>
        <p:spPr bwMode="auto">
          <a:xfrm>
            <a:off x="0" y="2247900"/>
            <a:ext cx="4495800" cy="304800"/>
          </a:xfrm>
          <a:prstGeom prst="rect">
            <a:avLst/>
          </a:prstGeom>
          <a:noFill/>
          <a:ln w="9525">
            <a:noFill/>
            <a:miter lim="800000"/>
            <a:headEnd/>
            <a:tailEnd/>
          </a:ln>
          <a:effectLst/>
        </p:spPr>
        <p:txBody>
          <a:bodyPr>
            <a:spAutoFit/>
          </a:bodyPr>
          <a:lstStyle/>
          <a:p>
            <a:pPr>
              <a:spcBef>
                <a:spcPct val="50000"/>
              </a:spcBef>
            </a:pPr>
            <a:r>
              <a:rPr lang="en-US"/>
              <a:t>Hardware: Web Servers</a:t>
            </a:r>
            <a:endParaRPr lang="en-GB"/>
          </a:p>
        </p:txBody>
      </p:sp>
      <p:sp>
        <p:nvSpPr>
          <p:cNvPr id="45065" name="Text Box 9"/>
          <p:cNvSpPr txBox="1">
            <a:spLocks noChangeArrowheads="1"/>
          </p:cNvSpPr>
          <p:nvPr/>
        </p:nvSpPr>
        <p:spPr bwMode="auto">
          <a:xfrm>
            <a:off x="4406900" y="2273300"/>
            <a:ext cx="4483100" cy="304800"/>
          </a:xfrm>
          <a:prstGeom prst="rect">
            <a:avLst/>
          </a:prstGeom>
          <a:noFill/>
          <a:ln w="9525">
            <a:noFill/>
            <a:miter lim="800000"/>
            <a:headEnd/>
            <a:tailEnd/>
          </a:ln>
          <a:effectLst/>
        </p:spPr>
        <p:txBody>
          <a:bodyPr>
            <a:spAutoFit/>
          </a:bodyPr>
          <a:lstStyle/>
          <a:p>
            <a:pPr>
              <a:spcBef>
                <a:spcPct val="50000"/>
              </a:spcBef>
            </a:pPr>
            <a:r>
              <a:rPr lang="en-US"/>
              <a:t>IBM, HP, Dell, Sun</a:t>
            </a:r>
            <a:endParaRPr lang="en-GB"/>
          </a:p>
        </p:txBody>
      </p:sp>
      <p:sp>
        <p:nvSpPr>
          <p:cNvPr id="45066" name="Text Box 10"/>
          <p:cNvSpPr txBox="1">
            <a:spLocks noChangeArrowheads="1"/>
          </p:cNvSpPr>
          <p:nvPr/>
        </p:nvSpPr>
        <p:spPr bwMode="auto">
          <a:xfrm>
            <a:off x="0" y="2578100"/>
            <a:ext cx="4495800" cy="304800"/>
          </a:xfrm>
          <a:prstGeom prst="rect">
            <a:avLst/>
          </a:prstGeom>
          <a:noFill/>
          <a:ln w="9525">
            <a:noFill/>
            <a:miter lim="800000"/>
            <a:headEnd/>
            <a:tailEnd/>
          </a:ln>
          <a:effectLst/>
        </p:spPr>
        <p:txBody>
          <a:bodyPr>
            <a:spAutoFit/>
          </a:bodyPr>
          <a:lstStyle/>
          <a:p>
            <a:pPr>
              <a:spcBef>
                <a:spcPct val="50000"/>
              </a:spcBef>
            </a:pPr>
            <a:r>
              <a:rPr lang="en-US"/>
              <a:t>Software: Operation Systems and Server Software</a:t>
            </a:r>
            <a:endParaRPr lang="en-GB"/>
          </a:p>
        </p:txBody>
      </p:sp>
      <p:sp>
        <p:nvSpPr>
          <p:cNvPr id="45067" name="Text Box 11"/>
          <p:cNvSpPr txBox="1">
            <a:spLocks noChangeArrowheads="1"/>
          </p:cNvSpPr>
          <p:nvPr/>
        </p:nvSpPr>
        <p:spPr bwMode="auto">
          <a:xfrm>
            <a:off x="4406900" y="2565400"/>
            <a:ext cx="4965700" cy="304800"/>
          </a:xfrm>
          <a:prstGeom prst="rect">
            <a:avLst/>
          </a:prstGeom>
          <a:noFill/>
          <a:ln w="9525">
            <a:noFill/>
            <a:miter lim="800000"/>
            <a:headEnd/>
            <a:tailEnd/>
          </a:ln>
          <a:effectLst/>
        </p:spPr>
        <p:txBody>
          <a:bodyPr>
            <a:spAutoFit/>
          </a:bodyPr>
          <a:lstStyle/>
          <a:p>
            <a:pPr>
              <a:spcBef>
                <a:spcPct val="50000"/>
              </a:spcBef>
            </a:pPr>
            <a:r>
              <a:rPr lang="en-US"/>
              <a:t>Microsoft, RedHat Linux, Sun, Apache Software Foundation</a:t>
            </a:r>
            <a:endParaRPr lang="en-GB"/>
          </a:p>
        </p:txBody>
      </p:sp>
      <p:sp>
        <p:nvSpPr>
          <p:cNvPr id="45068" name="Text Box 12"/>
          <p:cNvSpPr txBox="1">
            <a:spLocks noChangeArrowheads="1"/>
          </p:cNvSpPr>
          <p:nvPr/>
        </p:nvSpPr>
        <p:spPr bwMode="auto">
          <a:xfrm>
            <a:off x="12700" y="2908300"/>
            <a:ext cx="4495800" cy="304800"/>
          </a:xfrm>
          <a:prstGeom prst="rect">
            <a:avLst/>
          </a:prstGeom>
          <a:noFill/>
          <a:ln w="9525">
            <a:noFill/>
            <a:miter lim="800000"/>
            <a:headEnd/>
            <a:tailEnd/>
          </a:ln>
          <a:effectLst/>
        </p:spPr>
        <p:txBody>
          <a:bodyPr>
            <a:spAutoFit/>
          </a:bodyPr>
          <a:lstStyle/>
          <a:p>
            <a:pPr>
              <a:spcBef>
                <a:spcPct val="50000"/>
              </a:spcBef>
            </a:pPr>
            <a:r>
              <a:rPr lang="en-US"/>
              <a:t>Networking: Routers</a:t>
            </a:r>
            <a:endParaRPr lang="en-GB"/>
          </a:p>
        </p:txBody>
      </p:sp>
      <p:sp>
        <p:nvSpPr>
          <p:cNvPr id="45069" name="Text Box 13"/>
          <p:cNvSpPr txBox="1">
            <a:spLocks noChangeArrowheads="1"/>
          </p:cNvSpPr>
          <p:nvPr/>
        </p:nvSpPr>
        <p:spPr bwMode="auto">
          <a:xfrm>
            <a:off x="4394200" y="2895600"/>
            <a:ext cx="4495800" cy="304800"/>
          </a:xfrm>
          <a:prstGeom prst="rect">
            <a:avLst/>
          </a:prstGeom>
          <a:noFill/>
          <a:ln w="9525">
            <a:noFill/>
            <a:miter lim="800000"/>
            <a:headEnd/>
            <a:tailEnd/>
          </a:ln>
          <a:effectLst/>
        </p:spPr>
        <p:txBody>
          <a:bodyPr>
            <a:spAutoFit/>
          </a:bodyPr>
          <a:lstStyle/>
          <a:p>
            <a:pPr>
              <a:spcBef>
                <a:spcPct val="50000"/>
              </a:spcBef>
            </a:pPr>
            <a:r>
              <a:rPr lang="en-US"/>
              <a:t>Cisco, JDS Uniphase, Lucent</a:t>
            </a:r>
            <a:endParaRPr lang="en-GB"/>
          </a:p>
        </p:txBody>
      </p:sp>
      <p:sp>
        <p:nvSpPr>
          <p:cNvPr id="45070" name="Text Box 14"/>
          <p:cNvSpPr txBox="1">
            <a:spLocks noChangeArrowheads="1"/>
          </p:cNvSpPr>
          <p:nvPr/>
        </p:nvSpPr>
        <p:spPr bwMode="auto">
          <a:xfrm>
            <a:off x="0" y="3238500"/>
            <a:ext cx="4495800" cy="304800"/>
          </a:xfrm>
          <a:prstGeom prst="rect">
            <a:avLst/>
          </a:prstGeom>
          <a:noFill/>
          <a:ln w="9525">
            <a:noFill/>
            <a:miter lim="800000"/>
            <a:headEnd/>
            <a:tailEnd/>
          </a:ln>
          <a:effectLst/>
        </p:spPr>
        <p:txBody>
          <a:bodyPr>
            <a:spAutoFit/>
          </a:bodyPr>
          <a:lstStyle/>
          <a:p>
            <a:pPr>
              <a:spcBef>
                <a:spcPct val="50000"/>
              </a:spcBef>
            </a:pPr>
            <a:r>
              <a:rPr lang="en-US"/>
              <a:t>Security: Encryption Software</a:t>
            </a:r>
            <a:endParaRPr lang="en-GB"/>
          </a:p>
        </p:txBody>
      </p:sp>
      <p:sp>
        <p:nvSpPr>
          <p:cNvPr id="45071" name="Text Box 15"/>
          <p:cNvSpPr txBox="1">
            <a:spLocks noChangeArrowheads="1"/>
          </p:cNvSpPr>
          <p:nvPr/>
        </p:nvSpPr>
        <p:spPr bwMode="auto">
          <a:xfrm>
            <a:off x="4406900" y="3213100"/>
            <a:ext cx="4673600" cy="304800"/>
          </a:xfrm>
          <a:prstGeom prst="rect">
            <a:avLst/>
          </a:prstGeom>
          <a:noFill/>
          <a:ln w="9525">
            <a:noFill/>
            <a:miter lim="800000"/>
            <a:headEnd/>
            <a:tailEnd/>
          </a:ln>
          <a:effectLst/>
        </p:spPr>
        <p:txBody>
          <a:bodyPr>
            <a:spAutoFit/>
          </a:bodyPr>
          <a:lstStyle/>
          <a:p>
            <a:pPr>
              <a:spcBef>
                <a:spcPct val="50000"/>
              </a:spcBef>
            </a:pPr>
            <a:r>
              <a:rPr lang="en-US"/>
              <a:t>VeriSign, Check Point, Entrust, RSA</a:t>
            </a:r>
            <a:endParaRPr lang="en-GB"/>
          </a:p>
        </p:txBody>
      </p:sp>
      <p:sp>
        <p:nvSpPr>
          <p:cNvPr id="45072" name="Text Box 16"/>
          <p:cNvSpPr txBox="1">
            <a:spLocks noChangeArrowheads="1"/>
          </p:cNvSpPr>
          <p:nvPr/>
        </p:nvSpPr>
        <p:spPr bwMode="auto">
          <a:xfrm>
            <a:off x="0" y="3581400"/>
            <a:ext cx="4495800" cy="304800"/>
          </a:xfrm>
          <a:prstGeom prst="rect">
            <a:avLst/>
          </a:prstGeom>
          <a:noFill/>
          <a:ln w="9525">
            <a:noFill/>
            <a:miter lim="800000"/>
            <a:headEnd/>
            <a:tailEnd/>
          </a:ln>
          <a:effectLst/>
        </p:spPr>
        <p:txBody>
          <a:bodyPr>
            <a:spAutoFit/>
          </a:bodyPr>
          <a:lstStyle/>
          <a:p>
            <a:pPr>
              <a:spcBef>
                <a:spcPct val="50000"/>
              </a:spcBef>
            </a:pPr>
            <a:r>
              <a:rPr lang="en-US"/>
              <a:t>E-commerce Software Systems (B2C, B2B)</a:t>
            </a:r>
            <a:endParaRPr lang="en-GB"/>
          </a:p>
        </p:txBody>
      </p:sp>
      <p:sp>
        <p:nvSpPr>
          <p:cNvPr id="45073" name="Text Box 17"/>
          <p:cNvSpPr txBox="1">
            <a:spLocks noChangeArrowheads="1"/>
          </p:cNvSpPr>
          <p:nvPr/>
        </p:nvSpPr>
        <p:spPr bwMode="auto">
          <a:xfrm>
            <a:off x="4406900" y="3556000"/>
            <a:ext cx="4673600" cy="304800"/>
          </a:xfrm>
          <a:prstGeom prst="rect">
            <a:avLst/>
          </a:prstGeom>
          <a:noFill/>
          <a:ln w="9525">
            <a:noFill/>
            <a:miter lim="800000"/>
            <a:headEnd/>
            <a:tailEnd/>
          </a:ln>
          <a:effectLst/>
        </p:spPr>
        <p:txBody>
          <a:bodyPr>
            <a:spAutoFit/>
          </a:bodyPr>
          <a:lstStyle/>
          <a:p>
            <a:pPr>
              <a:spcBef>
                <a:spcPct val="50000"/>
              </a:spcBef>
            </a:pPr>
            <a:r>
              <a:rPr lang="en-US"/>
              <a:t>IBM, Microsoft, Ariba, BroadVision, BEA Systems</a:t>
            </a:r>
            <a:endParaRPr lang="en-GB"/>
          </a:p>
        </p:txBody>
      </p:sp>
      <p:sp>
        <p:nvSpPr>
          <p:cNvPr id="45074" name="Text Box 18"/>
          <p:cNvSpPr txBox="1">
            <a:spLocks noChangeArrowheads="1"/>
          </p:cNvSpPr>
          <p:nvPr/>
        </p:nvSpPr>
        <p:spPr bwMode="auto">
          <a:xfrm>
            <a:off x="0" y="3886200"/>
            <a:ext cx="4495800" cy="304800"/>
          </a:xfrm>
          <a:prstGeom prst="rect">
            <a:avLst/>
          </a:prstGeom>
          <a:noFill/>
          <a:ln w="9525">
            <a:noFill/>
            <a:miter lim="800000"/>
            <a:headEnd/>
            <a:tailEnd/>
          </a:ln>
          <a:effectLst/>
        </p:spPr>
        <p:txBody>
          <a:bodyPr>
            <a:spAutoFit/>
          </a:bodyPr>
          <a:lstStyle/>
          <a:p>
            <a:pPr>
              <a:spcBef>
                <a:spcPct val="50000"/>
              </a:spcBef>
            </a:pPr>
            <a:r>
              <a:rPr lang="en-US"/>
              <a:t>Streaming and Rich Media Solutions</a:t>
            </a:r>
            <a:endParaRPr lang="en-GB"/>
          </a:p>
        </p:txBody>
      </p:sp>
      <p:sp>
        <p:nvSpPr>
          <p:cNvPr id="45075" name="Text Box 19"/>
          <p:cNvSpPr txBox="1">
            <a:spLocks noChangeArrowheads="1"/>
          </p:cNvSpPr>
          <p:nvPr/>
        </p:nvSpPr>
        <p:spPr bwMode="auto">
          <a:xfrm>
            <a:off x="4419600" y="3886200"/>
            <a:ext cx="4673600" cy="304800"/>
          </a:xfrm>
          <a:prstGeom prst="rect">
            <a:avLst/>
          </a:prstGeom>
          <a:noFill/>
          <a:ln w="9525">
            <a:noFill/>
            <a:miter lim="800000"/>
            <a:headEnd/>
            <a:tailEnd/>
          </a:ln>
          <a:effectLst/>
        </p:spPr>
        <p:txBody>
          <a:bodyPr>
            <a:spAutoFit/>
          </a:bodyPr>
          <a:lstStyle/>
          <a:p>
            <a:pPr>
              <a:spcBef>
                <a:spcPct val="50000"/>
              </a:spcBef>
            </a:pPr>
            <a:r>
              <a:rPr lang="en-US"/>
              <a:t>Real Networks, Microsoft, Apple, Audible</a:t>
            </a:r>
            <a:endParaRPr lang="en-GB"/>
          </a:p>
        </p:txBody>
      </p:sp>
      <p:sp>
        <p:nvSpPr>
          <p:cNvPr id="45076" name="Text Box 20"/>
          <p:cNvSpPr txBox="1">
            <a:spLocks noChangeArrowheads="1"/>
          </p:cNvSpPr>
          <p:nvPr/>
        </p:nvSpPr>
        <p:spPr bwMode="auto">
          <a:xfrm>
            <a:off x="0" y="4216400"/>
            <a:ext cx="4495800" cy="304800"/>
          </a:xfrm>
          <a:prstGeom prst="rect">
            <a:avLst/>
          </a:prstGeom>
          <a:noFill/>
          <a:ln w="9525">
            <a:noFill/>
            <a:miter lim="800000"/>
            <a:headEnd/>
            <a:tailEnd/>
          </a:ln>
          <a:effectLst/>
        </p:spPr>
        <p:txBody>
          <a:bodyPr>
            <a:spAutoFit/>
          </a:bodyPr>
          <a:lstStyle/>
          <a:p>
            <a:pPr>
              <a:spcBef>
                <a:spcPct val="50000"/>
              </a:spcBef>
            </a:pPr>
            <a:r>
              <a:rPr lang="en-US"/>
              <a:t>Customer Relationship Management Software</a:t>
            </a:r>
            <a:endParaRPr lang="en-GB"/>
          </a:p>
        </p:txBody>
      </p:sp>
      <p:sp>
        <p:nvSpPr>
          <p:cNvPr id="45077" name="Text Box 21"/>
          <p:cNvSpPr txBox="1">
            <a:spLocks noChangeArrowheads="1"/>
          </p:cNvSpPr>
          <p:nvPr/>
        </p:nvSpPr>
        <p:spPr bwMode="auto">
          <a:xfrm>
            <a:off x="4406900" y="4241800"/>
            <a:ext cx="4673600" cy="304800"/>
          </a:xfrm>
          <a:prstGeom prst="rect">
            <a:avLst/>
          </a:prstGeom>
          <a:noFill/>
          <a:ln w="9525">
            <a:noFill/>
            <a:miter lim="800000"/>
            <a:headEnd/>
            <a:tailEnd/>
          </a:ln>
          <a:effectLst/>
        </p:spPr>
        <p:txBody>
          <a:bodyPr>
            <a:spAutoFit/>
          </a:bodyPr>
          <a:lstStyle/>
          <a:p>
            <a:pPr>
              <a:spcBef>
                <a:spcPct val="50000"/>
              </a:spcBef>
            </a:pPr>
            <a:r>
              <a:rPr lang="en-US"/>
              <a:t>Oracle, SAP, E.piphany</a:t>
            </a:r>
            <a:endParaRPr lang="en-GB"/>
          </a:p>
        </p:txBody>
      </p:sp>
      <p:sp>
        <p:nvSpPr>
          <p:cNvPr id="45078" name="Text Box 22"/>
          <p:cNvSpPr txBox="1">
            <a:spLocks noChangeArrowheads="1"/>
          </p:cNvSpPr>
          <p:nvPr/>
        </p:nvSpPr>
        <p:spPr bwMode="auto">
          <a:xfrm>
            <a:off x="0" y="4572000"/>
            <a:ext cx="4495800" cy="304800"/>
          </a:xfrm>
          <a:prstGeom prst="rect">
            <a:avLst/>
          </a:prstGeom>
          <a:noFill/>
          <a:ln w="9525">
            <a:noFill/>
            <a:miter lim="800000"/>
            <a:headEnd/>
            <a:tailEnd/>
          </a:ln>
          <a:effectLst/>
        </p:spPr>
        <p:txBody>
          <a:bodyPr>
            <a:spAutoFit/>
          </a:bodyPr>
          <a:lstStyle/>
          <a:p>
            <a:pPr>
              <a:spcBef>
                <a:spcPct val="50000"/>
              </a:spcBef>
            </a:pPr>
            <a:r>
              <a:rPr lang="en-US"/>
              <a:t>Payment Systems</a:t>
            </a:r>
            <a:endParaRPr lang="en-GB"/>
          </a:p>
        </p:txBody>
      </p:sp>
      <p:sp>
        <p:nvSpPr>
          <p:cNvPr id="45079" name="Text Box 23"/>
          <p:cNvSpPr txBox="1">
            <a:spLocks noChangeArrowheads="1"/>
          </p:cNvSpPr>
          <p:nvPr/>
        </p:nvSpPr>
        <p:spPr bwMode="auto">
          <a:xfrm>
            <a:off x="4432300" y="4622800"/>
            <a:ext cx="4673600" cy="304800"/>
          </a:xfrm>
          <a:prstGeom prst="rect">
            <a:avLst/>
          </a:prstGeom>
          <a:noFill/>
          <a:ln w="9525">
            <a:noFill/>
            <a:miter lim="800000"/>
            <a:headEnd/>
            <a:tailEnd/>
          </a:ln>
          <a:effectLst/>
        </p:spPr>
        <p:txBody>
          <a:bodyPr>
            <a:spAutoFit/>
          </a:bodyPr>
          <a:lstStyle/>
          <a:p>
            <a:pPr>
              <a:spcBef>
                <a:spcPct val="50000"/>
              </a:spcBef>
            </a:pPr>
            <a:r>
              <a:rPr lang="en-US"/>
              <a:t>VeriSign, PayPal, Cybersource</a:t>
            </a:r>
            <a:endParaRPr lang="en-GB"/>
          </a:p>
        </p:txBody>
      </p:sp>
      <p:sp>
        <p:nvSpPr>
          <p:cNvPr id="45080" name="Text Box 24"/>
          <p:cNvSpPr txBox="1">
            <a:spLocks noChangeArrowheads="1"/>
          </p:cNvSpPr>
          <p:nvPr/>
        </p:nvSpPr>
        <p:spPr bwMode="auto">
          <a:xfrm>
            <a:off x="0" y="4953000"/>
            <a:ext cx="4495800" cy="304800"/>
          </a:xfrm>
          <a:prstGeom prst="rect">
            <a:avLst/>
          </a:prstGeom>
          <a:noFill/>
          <a:ln w="9525">
            <a:noFill/>
            <a:miter lim="800000"/>
            <a:headEnd/>
            <a:tailEnd/>
          </a:ln>
          <a:effectLst/>
        </p:spPr>
        <p:txBody>
          <a:bodyPr>
            <a:spAutoFit/>
          </a:bodyPr>
          <a:lstStyle/>
          <a:p>
            <a:pPr>
              <a:spcBef>
                <a:spcPct val="50000"/>
              </a:spcBef>
            </a:pPr>
            <a:r>
              <a:rPr lang="en-US"/>
              <a:t>Performance Enhancement</a:t>
            </a:r>
            <a:endParaRPr lang="en-GB"/>
          </a:p>
        </p:txBody>
      </p:sp>
      <p:sp>
        <p:nvSpPr>
          <p:cNvPr id="45081" name="Text Box 25"/>
          <p:cNvSpPr txBox="1">
            <a:spLocks noChangeArrowheads="1"/>
          </p:cNvSpPr>
          <p:nvPr/>
        </p:nvSpPr>
        <p:spPr bwMode="auto">
          <a:xfrm>
            <a:off x="4445000" y="4991100"/>
            <a:ext cx="4673600" cy="304800"/>
          </a:xfrm>
          <a:prstGeom prst="rect">
            <a:avLst/>
          </a:prstGeom>
          <a:noFill/>
          <a:ln w="9525">
            <a:noFill/>
            <a:miter lim="800000"/>
            <a:headEnd/>
            <a:tailEnd/>
          </a:ln>
          <a:effectLst/>
        </p:spPr>
        <p:txBody>
          <a:bodyPr>
            <a:spAutoFit/>
          </a:bodyPr>
          <a:lstStyle/>
          <a:p>
            <a:pPr>
              <a:spcBef>
                <a:spcPct val="50000"/>
              </a:spcBef>
            </a:pPr>
            <a:r>
              <a:rPr lang="en-US"/>
              <a:t>Akamai, Kontiki</a:t>
            </a:r>
            <a:endParaRPr lang="en-GB"/>
          </a:p>
        </p:txBody>
      </p:sp>
      <p:sp>
        <p:nvSpPr>
          <p:cNvPr id="45082" name="Text Box 26"/>
          <p:cNvSpPr txBox="1">
            <a:spLocks noChangeArrowheads="1"/>
          </p:cNvSpPr>
          <p:nvPr/>
        </p:nvSpPr>
        <p:spPr bwMode="auto">
          <a:xfrm>
            <a:off x="-12700" y="5283200"/>
            <a:ext cx="4495800" cy="304800"/>
          </a:xfrm>
          <a:prstGeom prst="rect">
            <a:avLst/>
          </a:prstGeom>
          <a:noFill/>
          <a:ln w="9525">
            <a:noFill/>
            <a:miter lim="800000"/>
            <a:headEnd/>
            <a:tailEnd/>
          </a:ln>
          <a:effectLst/>
        </p:spPr>
        <p:txBody>
          <a:bodyPr>
            <a:spAutoFit/>
          </a:bodyPr>
          <a:lstStyle/>
          <a:p>
            <a:pPr>
              <a:spcBef>
                <a:spcPct val="50000"/>
              </a:spcBef>
            </a:pPr>
            <a:r>
              <a:rPr lang="en-US"/>
              <a:t>Databases</a:t>
            </a:r>
            <a:endParaRPr lang="en-GB"/>
          </a:p>
        </p:txBody>
      </p:sp>
      <p:sp>
        <p:nvSpPr>
          <p:cNvPr id="45083" name="Text Box 27"/>
          <p:cNvSpPr txBox="1">
            <a:spLocks noChangeArrowheads="1"/>
          </p:cNvSpPr>
          <p:nvPr/>
        </p:nvSpPr>
        <p:spPr bwMode="auto">
          <a:xfrm>
            <a:off x="4445000" y="5334000"/>
            <a:ext cx="4673600" cy="304800"/>
          </a:xfrm>
          <a:prstGeom prst="rect">
            <a:avLst/>
          </a:prstGeom>
          <a:noFill/>
          <a:ln w="9525">
            <a:noFill/>
            <a:miter lim="800000"/>
            <a:headEnd/>
            <a:tailEnd/>
          </a:ln>
          <a:effectLst/>
        </p:spPr>
        <p:txBody>
          <a:bodyPr>
            <a:spAutoFit/>
          </a:bodyPr>
          <a:lstStyle/>
          <a:p>
            <a:pPr>
              <a:spcBef>
                <a:spcPct val="50000"/>
              </a:spcBef>
            </a:pPr>
            <a:r>
              <a:rPr lang="en-US"/>
              <a:t>Oracle, Microsoft, Sybase, IBM</a:t>
            </a:r>
            <a:endParaRPr lang="en-GB"/>
          </a:p>
        </p:txBody>
      </p:sp>
      <p:sp>
        <p:nvSpPr>
          <p:cNvPr id="45084" name="Text Box 28"/>
          <p:cNvSpPr txBox="1">
            <a:spLocks noChangeArrowheads="1"/>
          </p:cNvSpPr>
          <p:nvPr/>
        </p:nvSpPr>
        <p:spPr bwMode="auto">
          <a:xfrm>
            <a:off x="12700" y="5626100"/>
            <a:ext cx="4495800" cy="304800"/>
          </a:xfrm>
          <a:prstGeom prst="rect">
            <a:avLst/>
          </a:prstGeom>
          <a:noFill/>
          <a:ln w="9525">
            <a:noFill/>
            <a:miter lim="800000"/>
            <a:headEnd/>
            <a:tailEnd/>
          </a:ln>
          <a:effectLst/>
        </p:spPr>
        <p:txBody>
          <a:bodyPr>
            <a:spAutoFit/>
          </a:bodyPr>
          <a:lstStyle/>
          <a:p>
            <a:pPr>
              <a:spcBef>
                <a:spcPct val="50000"/>
              </a:spcBef>
            </a:pPr>
            <a:r>
              <a:rPr lang="en-US"/>
              <a:t>Hosting Services</a:t>
            </a:r>
            <a:endParaRPr lang="en-GB"/>
          </a:p>
        </p:txBody>
      </p:sp>
      <p:sp>
        <p:nvSpPr>
          <p:cNvPr id="45085" name="Text Box 29"/>
          <p:cNvSpPr txBox="1">
            <a:spLocks noChangeArrowheads="1"/>
          </p:cNvSpPr>
          <p:nvPr/>
        </p:nvSpPr>
        <p:spPr bwMode="auto">
          <a:xfrm>
            <a:off x="4419600" y="5664200"/>
            <a:ext cx="4673600" cy="304800"/>
          </a:xfrm>
          <a:prstGeom prst="rect">
            <a:avLst/>
          </a:prstGeom>
          <a:noFill/>
          <a:ln w="9525">
            <a:noFill/>
            <a:miter lim="800000"/>
            <a:headEnd/>
            <a:tailEnd/>
          </a:ln>
          <a:effectLst/>
        </p:spPr>
        <p:txBody>
          <a:bodyPr>
            <a:spAutoFit/>
          </a:bodyPr>
          <a:lstStyle/>
          <a:p>
            <a:pPr>
              <a:spcBef>
                <a:spcPct val="50000"/>
              </a:spcBef>
            </a:pPr>
            <a:r>
              <a:rPr lang="en-US"/>
              <a:t>Interland, IBM, WebIntellects, Quest</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p:cTn id="7" dur="500" fill="hold"/>
                                        <p:tgtEl>
                                          <p:spTgt spid="45061"/>
                                        </p:tgtEl>
                                        <p:attrNameLst>
                                          <p:attrName>ppt_w</p:attrName>
                                        </p:attrNameLst>
                                      </p:cBhvr>
                                      <p:tavLst>
                                        <p:tav tm="0">
                                          <p:val>
                                            <p:fltVal val="0"/>
                                          </p:val>
                                        </p:tav>
                                        <p:tav tm="100000">
                                          <p:val>
                                            <p:strVal val="#ppt_w"/>
                                          </p:val>
                                        </p:tav>
                                      </p:tavLst>
                                    </p:anim>
                                    <p:anim calcmode="lin" valueType="num">
                                      <p:cBhvr>
                                        <p:cTn id="8" dur="500" fill="hold"/>
                                        <p:tgtEl>
                                          <p:spTgt spid="45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5062"/>
                                        </p:tgtEl>
                                        <p:attrNameLst>
                                          <p:attrName>style.visibility</p:attrName>
                                        </p:attrNameLst>
                                      </p:cBhvr>
                                      <p:to>
                                        <p:strVal val="visible"/>
                                      </p:to>
                                    </p:set>
                                    <p:anim calcmode="lin" valueType="num">
                                      <p:cBhvr>
                                        <p:cTn id="13" dur="500" fill="hold"/>
                                        <p:tgtEl>
                                          <p:spTgt spid="45062"/>
                                        </p:tgtEl>
                                        <p:attrNameLst>
                                          <p:attrName>ppt_w</p:attrName>
                                        </p:attrNameLst>
                                      </p:cBhvr>
                                      <p:tavLst>
                                        <p:tav tm="0">
                                          <p:val>
                                            <p:fltVal val="0"/>
                                          </p:val>
                                        </p:tav>
                                        <p:tav tm="100000">
                                          <p:val>
                                            <p:strVal val="#ppt_w"/>
                                          </p:val>
                                        </p:tav>
                                      </p:tavLst>
                                    </p:anim>
                                    <p:anim calcmode="lin" valueType="num">
                                      <p:cBhvr>
                                        <p:cTn id="14" dur="500" fill="hold"/>
                                        <p:tgtEl>
                                          <p:spTgt spid="4506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5063"/>
                                        </p:tgtEl>
                                        <p:attrNameLst>
                                          <p:attrName>style.visibility</p:attrName>
                                        </p:attrNameLst>
                                      </p:cBhvr>
                                      <p:to>
                                        <p:strVal val="visible"/>
                                      </p:to>
                                    </p:set>
                                    <p:anim calcmode="lin" valueType="num">
                                      <p:cBhvr>
                                        <p:cTn id="19" dur="500" fill="hold"/>
                                        <p:tgtEl>
                                          <p:spTgt spid="45063"/>
                                        </p:tgtEl>
                                        <p:attrNameLst>
                                          <p:attrName>ppt_w</p:attrName>
                                        </p:attrNameLst>
                                      </p:cBhvr>
                                      <p:tavLst>
                                        <p:tav tm="0">
                                          <p:val>
                                            <p:fltVal val="0"/>
                                          </p:val>
                                        </p:tav>
                                        <p:tav tm="100000">
                                          <p:val>
                                            <p:strVal val="#ppt_w"/>
                                          </p:val>
                                        </p:tav>
                                      </p:tavLst>
                                    </p:anim>
                                    <p:anim calcmode="lin" valueType="num">
                                      <p:cBhvr>
                                        <p:cTn id="20" dur="500" fill="hold"/>
                                        <p:tgtEl>
                                          <p:spTgt spid="4506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5064"/>
                                        </p:tgtEl>
                                        <p:attrNameLst>
                                          <p:attrName>style.visibility</p:attrName>
                                        </p:attrNameLst>
                                      </p:cBhvr>
                                      <p:to>
                                        <p:strVal val="visible"/>
                                      </p:to>
                                    </p:set>
                                    <p:anim calcmode="lin" valueType="num">
                                      <p:cBhvr>
                                        <p:cTn id="25" dur="500" fill="hold"/>
                                        <p:tgtEl>
                                          <p:spTgt spid="45064"/>
                                        </p:tgtEl>
                                        <p:attrNameLst>
                                          <p:attrName>ppt_w</p:attrName>
                                        </p:attrNameLst>
                                      </p:cBhvr>
                                      <p:tavLst>
                                        <p:tav tm="0">
                                          <p:val>
                                            <p:fltVal val="0"/>
                                          </p:val>
                                        </p:tav>
                                        <p:tav tm="100000">
                                          <p:val>
                                            <p:strVal val="#ppt_w"/>
                                          </p:val>
                                        </p:tav>
                                      </p:tavLst>
                                    </p:anim>
                                    <p:anim calcmode="lin" valueType="num">
                                      <p:cBhvr>
                                        <p:cTn id="26" dur="500" fill="hold"/>
                                        <p:tgtEl>
                                          <p:spTgt spid="4506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5065"/>
                                        </p:tgtEl>
                                        <p:attrNameLst>
                                          <p:attrName>style.visibility</p:attrName>
                                        </p:attrNameLst>
                                      </p:cBhvr>
                                      <p:to>
                                        <p:strVal val="visible"/>
                                      </p:to>
                                    </p:set>
                                    <p:anim calcmode="lin" valueType="num">
                                      <p:cBhvr>
                                        <p:cTn id="31" dur="500" fill="hold"/>
                                        <p:tgtEl>
                                          <p:spTgt spid="45065"/>
                                        </p:tgtEl>
                                        <p:attrNameLst>
                                          <p:attrName>ppt_w</p:attrName>
                                        </p:attrNameLst>
                                      </p:cBhvr>
                                      <p:tavLst>
                                        <p:tav tm="0">
                                          <p:val>
                                            <p:fltVal val="0"/>
                                          </p:val>
                                        </p:tav>
                                        <p:tav tm="100000">
                                          <p:val>
                                            <p:strVal val="#ppt_w"/>
                                          </p:val>
                                        </p:tav>
                                      </p:tavLst>
                                    </p:anim>
                                    <p:anim calcmode="lin" valueType="num">
                                      <p:cBhvr>
                                        <p:cTn id="32" dur="500" fill="hold"/>
                                        <p:tgtEl>
                                          <p:spTgt spid="4506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5066"/>
                                        </p:tgtEl>
                                        <p:attrNameLst>
                                          <p:attrName>style.visibility</p:attrName>
                                        </p:attrNameLst>
                                      </p:cBhvr>
                                      <p:to>
                                        <p:strVal val="visible"/>
                                      </p:to>
                                    </p:set>
                                    <p:anim calcmode="lin" valueType="num">
                                      <p:cBhvr>
                                        <p:cTn id="37" dur="500" fill="hold"/>
                                        <p:tgtEl>
                                          <p:spTgt spid="45066"/>
                                        </p:tgtEl>
                                        <p:attrNameLst>
                                          <p:attrName>ppt_w</p:attrName>
                                        </p:attrNameLst>
                                      </p:cBhvr>
                                      <p:tavLst>
                                        <p:tav tm="0">
                                          <p:val>
                                            <p:fltVal val="0"/>
                                          </p:val>
                                        </p:tav>
                                        <p:tav tm="100000">
                                          <p:val>
                                            <p:strVal val="#ppt_w"/>
                                          </p:val>
                                        </p:tav>
                                      </p:tavLst>
                                    </p:anim>
                                    <p:anim calcmode="lin" valueType="num">
                                      <p:cBhvr>
                                        <p:cTn id="38" dur="500" fill="hold"/>
                                        <p:tgtEl>
                                          <p:spTgt spid="4506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5067"/>
                                        </p:tgtEl>
                                        <p:attrNameLst>
                                          <p:attrName>style.visibility</p:attrName>
                                        </p:attrNameLst>
                                      </p:cBhvr>
                                      <p:to>
                                        <p:strVal val="visible"/>
                                      </p:to>
                                    </p:set>
                                    <p:anim calcmode="lin" valueType="num">
                                      <p:cBhvr>
                                        <p:cTn id="43" dur="500" fill="hold"/>
                                        <p:tgtEl>
                                          <p:spTgt spid="45067"/>
                                        </p:tgtEl>
                                        <p:attrNameLst>
                                          <p:attrName>ppt_w</p:attrName>
                                        </p:attrNameLst>
                                      </p:cBhvr>
                                      <p:tavLst>
                                        <p:tav tm="0">
                                          <p:val>
                                            <p:fltVal val="0"/>
                                          </p:val>
                                        </p:tav>
                                        <p:tav tm="100000">
                                          <p:val>
                                            <p:strVal val="#ppt_w"/>
                                          </p:val>
                                        </p:tav>
                                      </p:tavLst>
                                    </p:anim>
                                    <p:anim calcmode="lin" valueType="num">
                                      <p:cBhvr>
                                        <p:cTn id="44" dur="500" fill="hold"/>
                                        <p:tgtEl>
                                          <p:spTgt spid="45067"/>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5068"/>
                                        </p:tgtEl>
                                        <p:attrNameLst>
                                          <p:attrName>style.visibility</p:attrName>
                                        </p:attrNameLst>
                                      </p:cBhvr>
                                      <p:to>
                                        <p:strVal val="visible"/>
                                      </p:to>
                                    </p:set>
                                    <p:anim calcmode="lin" valueType="num">
                                      <p:cBhvr>
                                        <p:cTn id="49" dur="500" fill="hold"/>
                                        <p:tgtEl>
                                          <p:spTgt spid="45068"/>
                                        </p:tgtEl>
                                        <p:attrNameLst>
                                          <p:attrName>ppt_w</p:attrName>
                                        </p:attrNameLst>
                                      </p:cBhvr>
                                      <p:tavLst>
                                        <p:tav tm="0">
                                          <p:val>
                                            <p:fltVal val="0"/>
                                          </p:val>
                                        </p:tav>
                                        <p:tav tm="100000">
                                          <p:val>
                                            <p:strVal val="#ppt_w"/>
                                          </p:val>
                                        </p:tav>
                                      </p:tavLst>
                                    </p:anim>
                                    <p:anim calcmode="lin" valueType="num">
                                      <p:cBhvr>
                                        <p:cTn id="50" dur="500" fill="hold"/>
                                        <p:tgtEl>
                                          <p:spTgt spid="45068"/>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45069"/>
                                        </p:tgtEl>
                                        <p:attrNameLst>
                                          <p:attrName>style.visibility</p:attrName>
                                        </p:attrNameLst>
                                      </p:cBhvr>
                                      <p:to>
                                        <p:strVal val="visible"/>
                                      </p:to>
                                    </p:set>
                                    <p:anim calcmode="lin" valueType="num">
                                      <p:cBhvr>
                                        <p:cTn id="55" dur="500" fill="hold"/>
                                        <p:tgtEl>
                                          <p:spTgt spid="45069"/>
                                        </p:tgtEl>
                                        <p:attrNameLst>
                                          <p:attrName>ppt_w</p:attrName>
                                        </p:attrNameLst>
                                      </p:cBhvr>
                                      <p:tavLst>
                                        <p:tav tm="0">
                                          <p:val>
                                            <p:fltVal val="0"/>
                                          </p:val>
                                        </p:tav>
                                        <p:tav tm="100000">
                                          <p:val>
                                            <p:strVal val="#ppt_w"/>
                                          </p:val>
                                        </p:tav>
                                      </p:tavLst>
                                    </p:anim>
                                    <p:anim calcmode="lin" valueType="num">
                                      <p:cBhvr>
                                        <p:cTn id="56" dur="500" fill="hold"/>
                                        <p:tgtEl>
                                          <p:spTgt spid="45069"/>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45070"/>
                                        </p:tgtEl>
                                        <p:attrNameLst>
                                          <p:attrName>style.visibility</p:attrName>
                                        </p:attrNameLst>
                                      </p:cBhvr>
                                      <p:to>
                                        <p:strVal val="visible"/>
                                      </p:to>
                                    </p:set>
                                    <p:anim calcmode="lin" valueType="num">
                                      <p:cBhvr>
                                        <p:cTn id="61" dur="500" fill="hold"/>
                                        <p:tgtEl>
                                          <p:spTgt spid="45070"/>
                                        </p:tgtEl>
                                        <p:attrNameLst>
                                          <p:attrName>ppt_w</p:attrName>
                                        </p:attrNameLst>
                                      </p:cBhvr>
                                      <p:tavLst>
                                        <p:tav tm="0">
                                          <p:val>
                                            <p:fltVal val="0"/>
                                          </p:val>
                                        </p:tav>
                                        <p:tav tm="100000">
                                          <p:val>
                                            <p:strVal val="#ppt_w"/>
                                          </p:val>
                                        </p:tav>
                                      </p:tavLst>
                                    </p:anim>
                                    <p:anim calcmode="lin" valueType="num">
                                      <p:cBhvr>
                                        <p:cTn id="62" dur="500" fill="hold"/>
                                        <p:tgtEl>
                                          <p:spTgt spid="4507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45071"/>
                                        </p:tgtEl>
                                        <p:attrNameLst>
                                          <p:attrName>style.visibility</p:attrName>
                                        </p:attrNameLst>
                                      </p:cBhvr>
                                      <p:to>
                                        <p:strVal val="visible"/>
                                      </p:to>
                                    </p:set>
                                    <p:anim calcmode="lin" valueType="num">
                                      <p:cBhvr>
                                        <p:cTn id="67" dur="500" fill="hold"/>
                                        <p:tgtEl>
                                          <p:spTgt spid="45071"/>
                                        </p:tgtEl>
                                        <p:attrNameLst>
                                          <p:attrName>ppt_w</p:attrName>
                                        </p:attrNameLst>
                                      </p:cBhvr>
                                      <p:tavLst>
                                        <p:tav tm="0">
                                          <p:val>
                                            <p:fltVal val="0"/>
                                          </p:val>
                                        </p:tav>
                                        <p:tav tm="100000">
                                          <p:val>
                                            <p:strVal val="#ppt_w"/>
                                          </p:val>
                                        </p:tav>
                                      </p:tavLst>
                                    </p:anim>
                                    <p:anim calcmode="lin" valueType="num">
                                      <p:cBhvr>
                                        <p:cTn id="68" dur="500" fill="hold"/>
                                        <p:tgtEl>
                                          <p:spTgt spid="45071"/>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45072"/>
                                        </p:tgtEl>
                                        <p:attrNameLst>
                                          <p:attrName>style.visibility</p:attrName>
                                        </p:attrNameLst>
                                      </p:cBhvr>
                                      <p:to>
                                        <p:strVal val="visible"/>
                                      </p:to>
                                    </p:set>
                                    <p:anim calcmode="lin" valueType="num">
                                      <p:cBhvr>
                                        <p:cTn id="73" dur="500" fill="hold"/>
                                        <p:tgtEl>
                                          <p:spTgt spid="45072"/>
                                        </p:tgtEl>
                                        <p:attrNameLst>
                                          <p:attrName>ppt_w</p:attrName>
                                        </p:attrNameLst>
                                      </p:cBhvr>
                                      <p:tavLst>
                                        <p:tav tm="0">
                                          <p:val>
                                            <p:fltVal val="0"/>
                                          </p:val>
                                        </p:tav>
                                        <p:tav tm="100000">
                                          <p:val>
                                            <p:strVal val="#ppt_w"/>
                                          </p:val>
                                        </p:tav>
                                      </p:tavLst>
                                    </p:anim>
                                    <p:anim calcmode="lin" valueType="num">
                                      <p:cBhvr>
                                        <p:cTn id="74" dur="500" fill="hold"/>
                                        <p:tgtEl>
                                          <p:spTgt spid="45072"/>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45073"/>
                                        </p:tgtEl>
                                        <p:attrNameLst>
                                          <p:attrName>style.visibility</p:attrName>
                                        </p:attrNameLst>
                                      </p:cBhvr>
                                      <p:to>
                                        <p:strVal val="visible"/>
                                      </p:to>
                                    </p:set>
                                    <p:anim calcmode="lin" valueType="num">
                                      <p:cBhvr>
                                        <p:cTn id="79" dur="500" fill="hold"/>
                                        <p:tgtEl>
                                          <p:spTgt spid="45073"/>
                                        </p:tgtEl>
                                        <p:attrNameLst>
                                          <p:attrName>ppt_w</p:attrName>
                                        </p:attrNameLst>
                                      </p:cBhvr>
                                      <p:tavLst>
                                        <p:tav tm="0">
                                          <p:val>
                                            <p:fltVal val="0"/>
                                          </p:val>
                                        </p:tav>
                                        <p:tav tm="100000">
                                          <p:val>
                                            <p:strVal val="#ppt_w"/>
                                          </p:val>
                                        </p:tav>
                                      </p:tavLst>
                                    </p:anim>
                                    <p:anim calcmode="lin" valueType="num">
                                      <p:cBhvr>
                                        <p:cTn id="80" dur="500" fill="hold"/>
                                        <p:tgtEl>
                                          <p:spTgt spid="45073"/>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45074"/>
                                        </p:tgtEl>
                                        <p:attrNameLst>
                                          <p:attrName>style.visibility</p:attrName>
                                        </p:attrNameLst>
                                      </p:cBhvr>
                                      <p:to>
                                        <p:strVal val="visible"/>
                                      </p:to>
                                    </p:set>
                                    <p:anim calcmode="lin" valueType="num">
                                      <p:cBhvr>
                                        <p:cTn id="85" dur="500" fill="hold"/>
                                        <p:tgtEl>
                                          <p:spTgt spid="45074"/>
                                        </p:tgtEl>
                                        <p:attrNameLst>
                                          <p:attrName>ppt_w</p:attrName>
                                        </p:attrNameLst>
                                      </p:cBhvr>
                                      <p:tavLst>
                                        <p:tav tm="0">
                                          <p:val>
                                            <p:fltVal val="0"/>
                                          </p:val>
                                        </p:tav>
                                        <p:tav tm="100000">
                                          <p:val>
                                            <p:strVal val="#ppt_w"/>
                                          </p:val>
                                        </p:tav>
                                      </p:tavLst>
                                    </p:anim>
                                    <p:anim calcmode="lin" valueType="num">
                                      <p:cBhvr>
                                        <p:cTn id="86" dur="500" fill="hold"/>
                                        <p:tgtEl>
                                          <p:spTgt spid="45074"/>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45075"/>
                                        </p:tgtEl>
                                        <p:attrNameLst>
                                          <p:attrName>style.visibility</p:attrName>
                                        </p:attrNameLst>
                                      </p:cBhvr>
                                      <p:to>
                                        <p:strVal val="visible"/>
                                      </p:to>
                                    </p:set>
                                    <p:anim calcmode="lin" valueType="num">
                                      <p:cBhvr>
                                        <p:cTn id="91" dur="500" fill="hold"/>
                                        <p:tgtEl>
                                          <p:spTgt spid="45075"/>
                                        </p:tgtEl>
                                        <p:attrNameLst>
                                          <p:attrName>ppt_w</p:attrName>
                                        </p:attrNameLst>
                                      </p:cBhvr>
                                      <p:tavLst>
                                        <p:tav tm="0">
                                          <p:val>
                                            <p:fltVal val="0"/>
                                          </p:val>
                                        </p:tav>
                                        <p:tav tm="100000">
                                          <p:val>
                                            <p:strVal val="#ppt_w"/>
                                          </p:val>
                                        </p:tav>
                                      </p:tavLst>
                                    </p:anim>
                                    <p:anim calcmode="lin" valueType="num">
                                      <p:cBhvr>
                                        <p:cTn id="92" dur="500" fill="hold"/>
                                        <p:tgtEl>
                                          <p:spTgt spid="45075"/>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45076"/>
                                        </p:tgtEl>
                                        <p:attrNameLst>
                                          <p:attrName>style.visibility</p:attrName>
                                        </p:attrNameLst>
                                      </p:cBhvr>
                                      <p:to>
                                        <p:strVal val="visible"/>
                                      </p:to>
                                    </p:set>
                                    <p:anim calcmode="lin" valueType="num">
                                      <p:cBhvr>
                                        <p:cTn id="97" dur="500" fill="hold"/>
                                        <p:tgtEl>
                                          <p:spTgt spid="45076"/>
                                        </p:tgtEl>
                                        <p:attrNameLst>
                                          <p:attrName>ppt_w</p:attrName>
                                        </p:attrNameLst>
                                      </p:cBhvr>
                                      <p:tavLst>
                                        <p:tav tm="0">
                                          <p:val>
                                            <p:fltVal val="0"/>
                                          </p:val>
                                        </p:tav>
                                        <p:tav tm="100000">
                                          <p:val>
                                            <p:strVal val="#ppt_w"/>
                                          </p:val>
                                        </p:tav>
                                      </p:tavLst>
                                    </p:anim>
                                    <p:anim calcmode="lin" valueType="num">
                                      <p:cBhvr>
                                        <p:cTn id="98" dur="500" fill="hold"/>
                                        <p:tgtEl>
                                          <p:spTgt spid="45076"/>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45077"/>
                                        </p:tgtEl>
                                        <p:attrNameLst>
                                          <p:attrName>style.visibility</p:attrName>
                                        </p:attrNameLst>
                                      </p:cBhvr>
                                      <p:to>
                                        <p:strVal val="visible"/>
                                      </p:to>
                                    </p:set>
                                    <p:anim calcmode="lin" valueType="num">
                                      <p:cBhvr>
                                        <p:cTn id="103" dur="500" fill="hold"/>
                                        <p:tgtEl>
                                          <p:spTgt spid="45077"/>
                                        </p:tgtEl>
                                        <p:attrNameLst>
                                          <p:attrName>ppt_w</p:attrName>
                                        </p:attrNameLst>
                                      </p:cBhvr>
                                      <p:tavLst>
                                        <p:tav tm="0">
                                          <p:val>
                                            <p:fltVal val="0"/>
                                          </p:val>
                                        </p:tav>
                                        <p:tav tm="100000">
                                          <p:val>
                                            <p:strVal val="#ppt_w"/>
                                          </p:val>
                                        </p:tav>
                                      </p:tavLst>
                                    </p:anim>
                                    <p:anim calcmode="lin" valueType="num">
                                      <p:cBhvr>
                                        <p:cTn id="104" dur="500" fill="hold"/>
                                        <p:tgtEl>
                                          <p:spTgt spid="45077"/>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45078"/>
                                        </p:tgtEl>
                                        <p:attrNameLst>
                                          <p:attrName>style.visibility</p:attrName>
                                        </p:attrNameLst>
                                      </p:cBhvr>
                                      <p:to>
                                        <p:strVal val="visible"/>
                                      </p:to>
                                    </p:set>
                                    <p:anim calcmode="lin" valueType="num">
                                      <p:cBhvr>
                                        <p:cTn id="109" dur="500" fill="hold"/>
                                        <p:tgtEl>
                                          <p:spTgt spid="45078"/>
                                        </p:tgtEl>
                                        <p:attrNameLst>
                                          <p:attrName>ppt_w</p:attrName>
                                        </p:attrNameLst>
                                      </p:cBhvr>
                                      <p:tavLst>
                                        <p:tav tm="0">
                                          <p:val>
                                            <p:fltVal val="0"/>
                                          </p:val>
                                        </p:tav>
                                        <p:tav tm="100000">
                                          <p:val>
                                            <p:strVal val="#ppt_w"/>
                                          </p:val>
                                        </p:tav>
                                      </p:tavLst>
                                    </p:anim>
                                    <p:anim calcmode="lin" valueType="num">
                                      <p:cBhvr>
                                        <p:cTn id="110" dur="500" fill="hold"/>
                                        <p:tgtEl>
                                          <p:spTgt spid="45078"/>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45079"/>
                                        </p:tgtEl>
                                        <p:attrNameLst>
                                          <p:attrName>style.visibility</p:attrName>
                                        </p:attrNameLst>
                                      </p:cBhvr>
                                      <p:to>
                                        <p:strVal val="visible"/>
                                      </p:to>
                                    </p:set>
                                    <p:anim calcmode="lin" valueType="num">
                                      <p:cBhvr>
                                        <p:cTn id="115" dur="500" fill="hold"/>
                                        <p:tgtEl>
                                          <p:spTgt spid="45079"/>
                                        </p:tgtEl>
                                        <p:attrNameLst>
                                          <p:attrName>ppt_w</p:attrName>
                                        </p:attrNameLst>
                                      </p:cBhvr>
                                      <p:tavLst>
                                        <p:tav tm="0">
                                          <p:val>
                                            <p:fltVal val="0"/>
                                          </p:val>
                                        </p:tav>
                                        <p:tav tm="100000">
                                          <p:val>
                                            <p:strVal val="#ppt_w"/>
                                          </p:val>
                                        </p:tav>
                                      </p:tavLst>
                                    </p:anim>
                                    <p:anim calcmode="lin" valueType="num">
                                      <p:cBhvr>
                                        <p:cTn id="116" dur="500" fill="hold"/>
                                        <p:tgtEl>
                                          <p:spTgt spid="45079"/>
                                        </p:tgtEl>
                                        <p:attrNameLst>
                                          <p:attrName>ppt_h</p:attrName>
                                        </p:attrNameLst>
                                      </p:cBhvr>
                                      <p:tavLst>
                                        <p:tav tm="0">
                                          <p:val>
                                            <p:flt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grpId="0" nodeType="clickEffect">
                                  <p:stCondLst>
                                    <p:cond delay="0"/>
                                  </p:stCondLst>
                                  <p:childTnLst>
                                    <p:set>
                                      <p:cBhvr>
                                        <p:cTn id="120" dur="1" fill="hold">
                                          <p:stCondLst>
                                            <p:cond delay="0"/>
                                          </p:stCondLst>
                                        </p:cTn>
                                        <p:tgtEl>
                                          <p:spTgt spid="45080"/>
                                        </p:tgtEl>
                                        <p:attrNameLst>
                                          <p:attrName>style.visibility</p:attrName>
                                        </p:attrNameLst>
                                      </p:cBhvr>
                                      <p:to>
                                        <p:strVal val="visible"/>
                                      </p:to>
                                    </p:set>
                                    <p:anim calcmode="lin" valueType="num">
                                      <p:cBhvr>
                                        <p:cTn id="121" dur="500" fill="hold"/>
                                        <p:tgtEl>
                                          <p:spTgt spid="45080"/>
                                        </p:tgtEl>
                                        <p:attrNameLst>
                                          <p:attrName>ppt_w</p:attrName>
                                        </p:attrNameLst>
                                      </p:cBhvr>
                                      <p:tavLst>
                                        <p:tav tm="0">
                                          <p:val>
                                            <p:fltVal val="0"/>
                                          </p:val>
                                        </p:tav>
                                        <p:tav tm="100000">
                                          <p:val>
                                            <p:strVal val="#ppt_w"/>
                                          </p:val>
                                        </p:tav>
                                      </p:tavLst>
                                    </p:anim>
                                    <p:anim calcmode="lin" valueType="num">
                                      <p:cBhvr>
                                        <p:cTn id="122" dur="500" fill="hold"/>
                                        <p:tgtEl>
                                          <p:spTgt spid="45080"/>
                                        </p:tgtEl>
                                        <p:attrNameLst>
                                          <p:attrName>ppt_h</p:attrName>
                                        </p:attrNameLst>
                                      </p:cBhvr>
                                      <p:tavLst>
                                        <p:tav tm="0">
                                          <p:val>
                                            <p:fltVal val="0"/>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16" fill="hold" grpId="0" nodeType="clickEffect">
                                  <p:stCondLst>
                                    <p:cond delay="0"/>
                                  </p:stCondLst>
                                  <p:childTnLst>
                                    <p:set>
                                      <p:cBhvr>
                                        <p:cTn id="126" dur="1" fill="hold">
                                          <p:stCondLst>
                                            <p:cond delay="0"/>
                                          </p:stCondLst>
                                        </p:cTn>
                                        <p:tgtEl>
                                          <p:spTgt spid="45081"/>
                                        </p:tgtEl>
                                        <p:attrNameLst>
                                          <p:attrName>style.visibility</p:attrName>
                                        </p:attrNameLst>
                                      </p:cBhvr>
                                      <p:to>
                                        <p:strVal val="visible"/>
                                      </p:to>
                                    </p:set>
                                    <p:anim calcmode="lin" valueType="num">
                                      <p:cBhvr>
                                        <p:cTn id="127" dur="500" fill="hold"/>
                                        <p:tgtEl>
                                          <p:spTgt spid="45081"/>
                                        </p:tgtEl>
                                        <p:attrNameLst>
                                          <p:attrName>ppt_w</p:attrName>
                                        </p:attrNameLst>
                                      </p:cBhvr>
                                      <p:tavLst>
                                        <p:tav tm="0">
                                          <p:val>
                                            <p:fltVal val="0"/>
                                          </p:val>
                                        </p:tav>
                                        <p:tav tm="100000">
                                          <p:val>
                                            <p:strVal val="#ppt_w"/>
                                          </p:val>
                                        </p:tav>
                                      </p:tavLst>
                                    </p:anim>
                                    <p:anim calcmode="lin" valueType="num">
                                      <p:cBhvr>
                                        <p:cTn id="128" dur="500" fill="hold"/>
                                        <p:tgtEl>
                                          <p:spTgt spid="45081"/>
                                        </p:tgtEl>
                                        <p:attrNameLst>
                                          <p:attrName>ppt_h</p:attrName>
                                        </p:attrNameLst>
                                      </p:cBhvr>
                                      <p:tavLst>
                                        <p:tav tm="0">
                                          <p:val>
                                            <p:fltVal val="0"/>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3" presetClass="entr" presetSubtype="16" fill="hold" grpId="0" nodeType="clickEffect">
                                  <p:stCondLst>
                                    <p:cond delay="0"/>
                                  </p:stCondLst>
                                  <p:childTnLst>
                                    <p:set>
                                      <p:cBhvr>
                                        <p:cTn id="132" dur="1" fill="hold">
                                          <p:stCondLst>
                                            <p:cond delay="0"/>
                                          </p:stCondLst>
                                        </p:cTn>
                                        <p:tgtEl>
                                          <p:spTgt spid="45082"/>
                                        </p:tgtEl>
                                        <p:attrNameLst>
                                          <p:attrName>style.visibility</p:attrName>
                                        </p:attrNameLst>
                                      </p:cBhvr>
                                      <p:to>
                                        <p:strVal val="visible"/>
                                      </p:to>
                                    </p:set>
                                    <p:anim calcmode="lin" valueType="num">
                                      <p:cBhvr>
                                        <p:cTn id="133" dur="500" fill="hold"/>
                                        <p:tgtEl>
                                          <p:spTgt spid="45082"/>
                                        </p:tgtEl>
                                        <p:attrNameLst>
                                          <p:attrName>ppt_w</p:attrName>
                                        </p:attrNameLst>
                                      </p:cBhvr>
                                      <p:tavLst>
                                        <p:tav tm="0">
                                          <p:val>
                                            <p:fltVal val="0"/>
                                          </p:val>
                                        </p:tav>
                                        <p:tav tm="100000">
                                          <p:val>
                                            <p:strVal val="#ppt_w"/>
                                          </p:val>
                                        </p:tav>
                                      </p:tavLst>
                                    </p:anim>
                                    <p:anim calcmode="lin" valueType="num">
                                      <p:cBhvr>
                                        <p:cTn id="134" dur="500" fill="hold"/>
                                        <p:tgtEl>
                                          <p:spTgt spid="45082"/>
                                        </p:tgtEl>
                                        <p:attrNameLst>
                                          <p:attrName>ppt_h</p:attrName>
                                        </p:attrNameLst>
                                      </p:cBhvr>
                                      <p:tavLst>
                                        <p:tav tm="0">
                                          <p:val>
                                            <p:fltVal val="0"/>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45083"/>
                                        </p:tgtEl>
                                        <p:attrNameLst>
                                          <p:attrName>style.visibility</p:attrName>
                                        </p:attrNameLst>
                                      </p:cBhvr>
                                      <p:to>
                                        <p:strVal val="visible"/>
                                      </p:to>
                                    </p:set>
                                    <p:anim calcmode="lin" valueType="num">
                                      <p:cBhvr>
                                        <p:cTn id="139" dur="500" fill="hold"/>
                                        <p:tgtEl>
                                          <p:spTgt spid="45083"/>
                                        </p:tgtEl>
                                        <p:attrNameLst>
                                          <p:attrName>ppt_w</p:attrName>
                                        </p:attrNameLst>
                                      </p:cBhvr>
                                      <p:tavLst>
                                        <p:tav tm="0">
                                          <p:val>
                                            <p:fltVal val="0"/>
                                          </p:val>
                                        </p:tav>
                                        <p:tav tm="100000">
                                          <p:val>
                                            <p:strVal val="#ppt_w"/>
                                          </p:val>
                                        </p:tav>
                                      </p:tavLst>
                                    </p:anim>
                                    <p:anim calcmode="lin" valueType="num">
                                      <p:cBhvr>
                                        <p:cTn id="140" dur="500" fill="hold"/>
                                        <p:tgtEl>
                                          <p:spTgt spid="45083"/>
                                        </p:tgtEl>
                                        <p:attrNameLst>
                                          <p:attrName>ppt_h</p:attrName>
                                        </p:attrNameLst>
                                      </p:cBhvr>
                                      <p:tavLst>
                                        <p:tav tm="0">
                                          <p:val>
                                            <p:fltVal val="0"/>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45084"/>
                                        </p:tgtEl>
                                        <p:attrNameLst>
                                          <p:attrName>style.visibility</p:attrName>
                                        </p:attrNameLst>
                                      </p:cBhvr>
                                      <p:to>
                                        <p:strVal val="visible"/>
                                      </p:to>
                                    </p:set>
                                    <p:anim calcmode="lin" valueType="num">
                                      <p:cBhvr>
                                        <p:cTn id="145" dur="500" fill="hold"/>
                                        <p:tgtEl>
                                          <p:spTgt spid="45084"/>
                                        </p:tgtEl>
                                        <p:attrNameLst>
                                          <p:attrName>ppt_w</p:attrName>
                                        </p:attrNameLst>
                                      </p:cBhvr>
                                      <p:tavLst>
                                        <p:tav tm="0">
                                          <p:val>
                                            <p:fltVal val="0"/>
                                          </p:val>
                                        </p:tav>
                                        <p:tav tm="100000">
                                          <p:val>
                                            <p:strVal val="#ppt_w"/>
                                          </p:val>
                                        </p:tav>
                                      </p:tavLst>
                                    </p:anim>
                                    <p:anim calcmode="lin" valueType="num">
                                      <p:cBhvr>
                                        <p:cTn id="146" dur="500" fill="hold"/>
                                        <p:tgtEl>
                                          <p:spTgt spid="45084"/>
                                        </p:tgtEl>
                                        <p:attrNameLst>
                                          <p:attrName>ppt_h</p:attrName>
                                        </p:attrNameLst>
                                      </p:cBhvr>
                                      <p:tavLst>
                                        <p:tav tm="0">
                                          <p:val>
                                            <p:fltVal val="0"/>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45085"/>
                                        </p:tgtEl>
                                        <p:attrNameLst>
                                          <p:attrName>style.visibility</p:attrName>
                                        </p:attrNameLst>
                                      </p:cBhvr>
                                      <p:to>
                                        <p:strVal val="visible"/>
                                      </p:to>
                                    </p:set>
                                    <p:anim calcmode="lin" valueType="num">
                                      <p:cBhvr>
                                        <p:cTn id="151" dur="500" fill="hold"/>
                                        <p:tgtEl>
                                          <p:spTgt spid="45085"/>
                                        </p:tgtEl>
                                        <p:attrNameLst>
                                          <p:attrName>ppt_w</p:attrName>
                                        </p:attrNameLst>
                                      </p:cBhvr>
                                      <p:tavLst>
                                        <p:tav tm="0">
                                          <p:val>
                                            <p:fltVal val="0"/>
                                          </p:val>
                                        </p:tav>
                                        <p:tav tm="100000">
                                          <p:val>
                                            <p:strVal val="#ppt_w"/>
                                          </p:val>
                                        </p:tav>
                                      </p:tavLst>
                                    </p:anim>
                                    <p:anim calcmode="lin" valueType="num">
                                      <p:cBhvr>
                                        <p:cTn id="152" dur="500" fill="hold"/>
                                        <p:tgtEl>
                                          <p:spTgt spid="450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45064" grpId="0"/>
      <p:bldP spid="45065" grpId="0"/>
      <p:bldP spid="45066" grpId="0"/>
      <p:bldP spid="45067" grpId="0"/>
      <p:bldP spid="45068" grpId="0"/>
      <p:bldP spid="45069" grpId="0"/>
      <p:bldP spid="45070" grpId="0"/>
      <p:bldP spid="45071" grpId="0"/>
      <p:bldP spid="45072" grpId="0"/>
      <p:bldP spid="45073" grpId="0"/>
      <p:bldP spid="45074" grpId="0"/>
      <p:bldP spid="45075" grpId="0"/>
      <p:bldP spid="45076" grpId="0"/>
      <p:bldP spid="45077" grpId="0"/>
      <p:bldP spid="45078" grpId="0"/>
      <p:bldP spid="45079" grpId="0"/>
      <p:bldP spid="45080" grpId="0"/>
      <p:bldP spid="45081" grpId="0"/>
      <p:bldP spid="45082" grpId="0"/>
      <p:bldP spid="45083" grpId="0"/>
      <p:bldP spid="45084" grpId="0"/>
      <p:bldP spid="450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Norton University</a:t>
            </a:r>
          </a:p>
        </p:txBody>
      </p:sp>
      <p:sp>
        <p:nvSpPr>
          <p:cNvPr id="5" name="Footer Placeholder 4"/>
          <p:cNvSpPr>
            <a:spLocks noGrp="1"/>
          </p:cNvSpPr>
          <p:nvPr>
            <p:ph type="ftr" sz="quarter" idx="11"/>
          </p:nvPr>
        </p:nvSpPr>
        <p:spPr/>
        <p:txBody>
          <a:bodyPr/>
          <a:lstStyle/>
          <a:p>
            <a:r>
              <a:rPr lang="en-GB"/>
              <a:t>Introduction to E-commerce</a:t>
            </a:r>
          </a:p>
        </p:txBody>
      </p:sp>
      <p:sp>
        <p:nvSpPr>
          <p:cNvPr id="6" name="Slide Number Placeholder 5"/>
          <p:cNvSpPr>
            <a:spLocks noGrp="1"/>
          </p:cNvSpPr>
          <p:nvPr>
            <p:ph type="sldNum" sz="quarter" idx="12"/>
          </p:nvPr>
        </p:nvSpPr>
        <p:spPr/>
        <p:txBody>
          <a:bodyPr/>
          <a:lstStyle/>
          <a:p>
            <a:fld id="{E23B7C93-8ADB-4749-A2AD-6EF7DCD4687A}" type="slidenum">
              <a:rPr lang="en-GB"/>
              <a:pPr/>
              <a:t>19</a:t>
            </a:fld>
            <a:endParaRPr lang="en-GB"/>
          </a:p>
        </p:txBody>
      </p:sp>
      <p:sp>
        <p:nvSpPr>
          <p:cNvPr id="46084" name="Text Box 4"/>
          <p:cNvSpPr txBox="1">
            <a:spLocks noChangeArrowheads="1"/>
          </p:cNvSpPr>
          <p:nvPr/>
        </p:nvSpPr>
        <p:spPr bwMode="auto">
          <a:xfrm>
            <a:off x="-190500" y="0"/>
            <a:ext cx="9525000" cy="946150"/>
          </a:xfrm>
          <a:prstGeom prst="rect">
            <a:avLst/>
          </a:prstGeom>
          <a:noFill/>
          <a:ln w="9525">
            <a:noFill/>
            <a:miter lim="800000"/>
            <a:headEnd/>
            <a:tailEnd/>
          </a:ln>
          <a:effectLst/>
        </p:spPr>
        <p:txBody>
          <a:bodyPr>
            <a:spAutoFit/>
          </a:bodyPr>
          <a:lstStyle/>
          <a:p>
            <a:pPr algn="ctr">
              <a:spcBef>
                <a:spcPct val="50000"/>
              </a:spcBef>
            </a:pPr>
            <a:r>
              <a:rPr lang="en-US" sz="2800" b="1"/>
              <a:t>HOW THE INTERNET AND THE WEB CHANGE BUSINESS: STRATEGY, STRUCTURE, AND PROCESS</a:t>
            </a:r>
            <a:endParaRPr lang="en-GB" sz="2800" b="1"/>
          </a:p>
        </p:txBody>
      </p:sp>
      <p:sp>
        <p:nvSpPr>
          <p:cNvPr id="46085" name="Text Box 5"/>
          <p:cNvSpPr txBox="1">
            <a:spLocks noChangeArrowheads="1"/>
          </p:cNvSpPr>
          <p:nvPr/>
        </p:nvSpPr>
        <p:spPr bwMode="auto">
          <a:xfrm>
            <a:off x="0" y="1320800"/>
            <a:ext cx="9144000" cy="3938588"/>
          </a:xfrm>
          <a:prstGeom prst="rect">
            <a:avLst/>
          </a:prstGeom>
          <a:solidFill>
            <a:srgbClr val="FF66CC"/>
          </a:solidFill>
          <a:ln w="9525">
            <a:noFill/>
            <a:miter lim="800000"/>
            <a:headEnd/>
            <a:tailEnd/>
          </a:ln>
          <a:effectLst/>
        </p:spPr>
        <p:txBody>
          <a:bodyPr>
            <a:spAutoFit/>
          </a:bodyPr>
          <a:lstStyle/>
          <a:p>
            <a:pPr>
              <a:spcBef>
                <a:spcPct val="50000"/>
              </a:spcBef>
            </a:pPr>
            <a:r>
              <a:rPr lang="en-US" sz="2800" b="1">
                <a:solidFill>
                  <a:srgbClr val="000000"/>
                </a:solidFill>
              </a:rPr>
              <a:t>The Internet and the Web have had a major impact on the business environment in the last decade, and have affected:</a:t>
            </a:r>
          </a:p>
          <a:p>
            <a:pPr>
              <a:spcBef>
                <a:spcPct val="50000"/>
              </a:spcBef>
            </a:pPr>
            <a:r>
              <a:rPr lang="en-US" sz="2800" b="1">
                <a:solidFill>
                  <a:srgbClr val="000000"/>
                </a:solidFill>
              </a:rPr>
              <a:t>	- Industry structure</a:t>
            </a:r>
          </a:p>
          <a:p>
            <a:pPr>
              <a:spcBef>
                <a:spcPct val="50000"/>
              </a:spcBef>
            </a:pPr>
            <a:r>
              <a:rPr lang="en-US" sz="2800" b="1">
                <a:solidFill>
                  <a:srgbClr val="000000"/>
                </a:solidFill>
              </a:rPr>
              <a:t>	- Industry value chains</a:t>
            </a:r>
          </a:p>
          <a:p>
            <a:pPr>
              <a:spcBef>
                <a:spcPct val="50000"/>
              </a:spcBef>
            </a:pPr>
            <a:r>
              <a:rPr lang="en-US" sz="2800" b="1">
                <a:solidFill>
                  <a:srgbClr val="000000"/>
                </a:solidFill>
              </a:rPr>
              <a:t>	- Firm value chains</a:t>
            </a:r>
          </a:p>
          <a:p>
            <a:pPr>
              <a:spcBef>
                <a:spcPct val="50000"/>
              </a:spcBef>
            </a:pPr>
            <a:r>
              <a:rPr lang="en-US" sz="2800" b="1">
                <a:solidFill>
                  <a:srgbClr val="000000"/>
                </a:solidFill>
              </a:rPr>
              <a:t>	- Business strategy</a:t>
            </a:r>
            <a:endParaRPr lang="en-GB" sz="2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p:cTn id="7" dur="500" fill="hold"/>
                                        <p:tgtEl>
                                          <p:spTgt spid="46085"/>
                                        </p:tgtEl>
                                        <p:attrNameLst>
                                          <p:attrName>ppt_w</p:attrName>
                                        </p:attrNameLst>
                                      </p:cBhvr>
                                      <p:tavLst>
                                        <p:tav tm="0">
                                          <p:val>
                                            <p:fltVal val="0"/>
                                          </p:val>
                                        </p:tav>
                                        <p:tav tm="100000">
                                          <p:val>
                                            <p:strVal val="#ppt_w"/>
                                          </p:val>
                                        </p:tav>
                                      </p:tavLst>
                                    </p:anim>
                                    <p:anim calcmode="lin" valueType="num">
                                      <p:cBhvr>
                                        <p:cTn id="8" dur="500" fill="hold"/>
                                        <p:tgtEl>
                                          <p:spTgt spid="460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dt" sz="quarter" idx="2"/>
          </p:nvPr>
        </p:nvSpPr>
        <p:spPr/>
        <p:txBody>
          <a:bodyPr/>
          <a:lstStyle/>
          <a:p>
            <a:r>
              <a:rPr lang="en-GB"/>
              <a:t>Norton University</a:t>
            </a:r>
          </a:p>
        </p:txBody>
      </p:sp>
      <p:sp>
        <p:nvSpPr>
          <p:cNvPr id="10" name="Rectangle 5"/>
          <p:cNvSpPr>
            <a:spLocks noGrp="1" noChangeArrowheads="1"/>
          </p:cNvSpPr>
          <p:nvPr>
            <p:ph type="ftr" sz="quarter" idx="3"/>
          </p:nvPr>
        </p:nvSpPr>
        <p:spPr/>
        <p:txBody>
          <a:bodyPr/>
          <a:lstStyle/>
          <a:p>
            <a:r>
              <a:rPr lang="en-GB"/>
              <a:t>Introduction to E-commerce</a:t>
            </a:r>
          </a:p>
        </p:txBody>
      </p:sp>
      <p:sp>
        <p:nvSpPr>
          <p:cNvPr id="11" name="Rectangle 6"/>
          <p:cNvSpPr>
            <a:spLocks noGrp="1" noChangeArrowheads="1"/>
          </p:cNvSpPr>
          <p:nvPr>
            <p:ph type="sldNum" sz="quarter" idx="4"/>
          </p:nvPr>
        </p:nvSpPr>
        <p:spPr/>
        <p:txBody>
          <a:bodyPr/>
          <a:lstStyle/>
          <a:p>
            <a:fld id="{2CF6D574-5947-44A4-BB5C-BA51C598764A}" type="slidenum">
              <a:rPr lang="en-GB"/>
              <a:pPr/>
              <a:t>2</a:t>
            </a:fld>
            <a:endParaRPr lang="en-GB"/>
          </a:p>
        </p:txBody>
      </p:sp>
      <p:sp>
        <p:nvSpPr>
          <p:cNvPr id="3078" name="Text Box 6"/>
          <p:cNvSpPr txBox="1">
            <a:spLocks noChangeArrowheads="1"/>
          </p:cNvSpPr>
          <p:nvPr/>
        </p:nvSpPr>
        <p:spPr bwMode="auto">
          <a:xfrm>
            <a:off x="508000" y="63500"/>
            <a:ext cx="8077200" cy="2225675"/>
          </a:xfrm>
          <a:prstGeom prst="rect">
            <a:avLst/>
          </a:prstGeom>
          <a:noFill/>
          <a:ln w="9525">
            <a:noFill/>
            <a:miter lim="800000"/>
            <a:headEnd/>
            <a:tailEnd/>
          </a:ln>
          <a:effectLst/>
        </p:spPr>
        <p:txBody>
          <a:bodyPr>
            <a:spAutoFit/>
          </a:bodyPr>
          <a:lstStyle/>
          <a:p>
            <a:pPr algn="ctr">
              <a:spcBef>
                <a:spcPct val="50000"/>
              </a:spcBef>
            </a:pPr>
            <a:r>
              <a:rPr lang="en-US" sz="6000" b="1"/>
              <a:t>Chapter 2:               </a:t>
            </a:r>
            <a:r>
              <a:rPr lang="en-US" sz="4000" b="1"/>
              <a:t>E-commerce business models and concepts</a:t>
            </a:r>
            <a:endParaRPr lang="en-GB" sz="4000" b="1"/>
          </a:p>
        </p:txBody>
      </p:sp>
      <p:pic>
        <p:nvPicPr>
          <p:cNvPr id="3079" name="Picture 7"/>
          <p:cNvPicPr>
            <a:picLocks noChangeAspect="1" noChangeArrowheads="1"/>
          </p:cNvPicPr>
          <p:nvPr/>
        </p:nvPicPr>
        <p:blipFill>
          <a:blip r:embed="rId2"/>
          <a:srcRect/>
          <a:stretch>
            <a:fillRect/>
          </a:stretch>
        </p:blipFill>
        <p:spPr bwMode="auto">
          <a:xfrm>
            <a:off x="2819400" y="4267200"/>
            <a:ext cx="3581400" cy="2578100"/>
          </a:xfrm>
          <a:prstGeom prst="rect">
            <a:avLst/>
          </a:prstGeom>
          <a:noFill/>
        </p:spPr>
      </p:pic>
      <p:pic>
        <p:nvPicPr>
          <p:cNvPr id="3080" name="Picture 8"/>
          <p:cNvPicPr>
            <a:picLocks noChangeAspect="1" noChangeArrowheads="1"/>
          </p:cNvPicPr>
          <p:nvPr/>
        </p:nvPicPr>
        <p:blipFill>
          <a:blip r:embed="rId3"/>
          <a:srcRect/>
          <a:stretch>
            <a:fillRect/>
          </a:stretch>
        </p:blipFill>
        <p:spPr bwMode="auto">
          <a:xfrm>
            <a:off x="6400800" y="2197100"/>
            <a:ext cx="2743200" cy="2106613"/>
          </a:xfrm>
          <a:prstGeom prst="rect">
            <a:avLst/>
          </a:prstGeom>
          <a:noFill/>
        </p:spPr>
      </p:pic>
      <p:pic>
        <p:nvPicPr>
          <p:cNvPr id="3081" name="Picture 9"/>
          <p:cNvPicPr>
            <a:picLocks noChangeAspect="1" noChangeArrowheads="1"/>
          </p:cNvPicPr>
          <p:nvPr/>
        </p:nvPicPr>
        <p:blipFill>
          <a:blip r:embed="rId4"/>
          <a:srcRect/>
          <a:stretch>
            <a:fillRect/>
          </a:stretch>
        </p:blipFill>
        <p:spPr bwMode="auto">
          <a:xfrm>
            <a:off x="6400800" y="4308475"/>
            <a:ext cx="2743200" cy="2524125"/>
          </a:xfrm>
          <a:prstGeom prst="rect">
            <a:avLst/>
          </a:prstGeom>
          <a:noFill/>
        </p:spPr>
      </p:pic>
      <p:pic>
        <p:nvPicPr>
          <p:cNvPr id="3082" name="Picture 10"/>
          <p:cNvPicPr>
            <a:picLocks noChangeAspect="1" noChangeArrowheads="1"/>
          </p:cNvPicPr>
          <p:nvPr/>
        </p:nvPicPr>
        <p:blipFill>
          <a:blip r:embed="rId5"/>
          <a:srcRect/>
          <a:stretch>
            <a:fillRect/>
          </a:stretch>
        </p:blipFill>
        <p:spPr bwMode="auto">
          <a:xfrm>
            <a:off x="0" y="2235200"/>
            <a:ext cx="2819400" cy="2108200"/>
          </a:xfrm>
          <a:prstGeom prst="rect">
            <a:avLst/>
          </a:prstGeom>
          <a:noFill/>
        </p:spPr>
      </p:pic>
      <p:pic>
        <p:nvPicPr>
          <p:cNvPr id="3083" name="Picture 11"/>
          <p:cNvPicPr>
            <a:picLocks noChangeAspect="1" noChangeArrowheads="1"/>
          </p:cNvPicPr>
          <p:nvPr/>
        </p:nvPicPr>
        <p:blipFill>
          <a:blip r:embed="rId6"/>
          <a:srcRect/>
          <a:stretch>
            <a:fillRect/>
          </a:stretch>
        </p:blipFill>
        <p:spPr bwMode="auto">
          <a:xfrm>
            <a:off x="0" y="4343400"/>
            <a:ext cx="2819400" cy="2514600"/>
          </a:xfrm>
          <a:prstGeom prst="rect">
            <a:avLst/>
          </a:prstGeom>
          <a:noFill/>
        </p:spPr>
      </p:pic>
      <p:pic>
        <p:nvPicPr>
          <p:cNvPr id="3084" name="Picture 12"/>
          <p:cNvPicPr>
            <a:picLocks noChangeAspect="1" noChangeArrowheads="1"/>
          </p:cNvPicPr>
          <p:nvPr/>
        </p:nvPicPr>
        <p:blipFill>
          <a:blip r:embed="rId7"/>
          <a:srcRect/>
          <a:stretch>
            <a:fillRect/>
          </a:stretch>
        </p:blipFill>
        <p:spPr bwMode="auto">
          <a:xfrm>
            <a:off x="2743200" y="2222500"/>
            <a:ext cx="3657600" cy="212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fill="hold"/>
                                        <p:tgtEl>
                                          <p:spTgt spid="3079"/>
                                        </p:tgtEl>
                                        <p:attrNameLst>
                                          <p:attrName>ppt_w</p:attrName>
                                        </p:attrNameLst>
                                      </p:cBhvr>
                                      <p:tavLst>
                                        <p:tav tm="0">
                                          <p:val>
                                            <p:fltVal val="0"/>
                                          </p:val>
                                        </p:tav>
                                        <p:tav tm="100000">
                                          <p:val>
                                            <p:strVal val="#ppt_w"/>
                                          </p:val>
                                        </p:tav>
                                      </p:tavLst>
                                    </p:anim>
                                    <p:anim calcmode="lin" valueType="num">
                                      <p:cBhvr>
                                        <p:cTn id="8" dur="500" fill="hold"/>
                                        <p:tgtEl>
                                          <p:spTgt spid="307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82"/>
                                        </p:tgtEl>
                                        <p:attrNameLst>
                                          <p:attrName>style.visibility</p:attrName>
                                        </p:attrNameLst>
                                      </p:cBhvr>
                                      <p:to>
                                        <p:strVal val="visible"/>
                                      </p:to>
                                    </p:set>
                                    <p:anim calcmode="lin" valueType="num">
                                      <p:cBhvr>
                                        <p:cTn id="13" dur="500" fill="hold"/>
                                        <p:tgtEl>
                                          <p:spTgt spid="3082"/>
                                        </p:tgtEl>
                                        <p:attrNameLst>
                                          <p:attrName>ppt_w</p:attrName>
                                        </p:attrNameLst>
                                      </p:cBhvr>
                                      <p:tavLst>
                                        <p:tav tm="0">
                                          <p:val>
                                            <p:fltVal val="0"/>
                                          </p:val>
                                        </p:tav>
                                        <p:tav tm="100000">
                                          <p:val>
                                            <p:strVal val="#ppt_w"/>
                                          </p:val>
                                        </p:tav>
                                      </p:tavLst>
                                    </p:anim>
                                    <p:anim calcmode="lin" valueType="num">
                                      <p:cBhvr>
                                        <p:cTn id="14" dur="500" fill="hold"/>
                                        <p:tgtEl>
                                          <p:spTgt spid="308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081"/>
                                        </p:tgtEl>
                                        <p:attrNameLst>
                                          <p:attrName>style.visibility</p:attrName>
                                        </p:attrNameLst>
                                      </p:cBhvr>
                                      <p:to>
                                        <p:strVal val="visible"/>
                                      </p:to>
                                    </p:set>
                                    <p:anim calcmode="lin" valueType="num">
                                      <p:cBhvr>
                                        <p:cTn id="19" dur="500" fill="hold"/>
                                        <p:tgtEl>
                                          <p:spTgt spid="3081"/>
                                        </p:tgtEl>
                                        <p:attrNameLst>
                                          <p:attrName>ppt_w</p:attrName>
                                        </p:attrNameLst>
                                      </p:cBhvr>
                                      <p:tavLst>
                                        <p:tav tm="0">
                                          <p:val>
                                            <p:fltVal val="0"/>
                                          </p:val>
                                        </p:tav>
                                        <p:tav tm="100000">
                                          <p:val>
                                            <p:strVal val="#ppt_w"/>
                                          </p:val>
                                        </p:tav>
                                      </p:tavLst>
                                    </p:anim>
                                    <p:anim calcmode="lin" valueType="num">
                                      <p:cBhvr>
                                        <p:cTn id="20" dur="500" fill="hold"/>
                                        <p:tgtEl>
                                          <p:spTgt spid="308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083"/>
                                        </p:tgtEl>
                                        <p:attrNameLst>
                                          <p:attrName>style.visibility</p:attrName>
                                        </p:attrNameLst>
                                      </p:cBhvr>
                                      <p:to>
                                        <p:strVal val="visible"/>
                                      </p:to>
                                    </p:set>
                                    <p:anim calcmode="lin" valueType="num">
                                      <p:cBhvr>
                                        <p:cTn id="25" dur="500" fill="hold"/>
                                        <p:tgtEl>
                                          <p:spTgt spid="3083"/>
                                        </p:tgtEl>
                                        <p:attrNameLst>
                                          <p:attrName>ppt_w</p:attrName>
                                        </p:attrNameLst>
                                      </p:cBhvr>
                                      <p:tavLst>
                                        <p:tav tm="0">
                                          <p:val>
                                            <p:fltVal val="0"/>
                                          </p:val>
                                        </p:tav>
                                        <p:tav tm="100000">
                                          <p:val>
                                            <p:strVal val="#ppt_w"/>
                                          </p:val>
                                        </p:tav>
                                      </p:tavLst>
                                    </p:anim>
                                    <p:anim calcmode="lin" valueType="num">
                                      <p:cBhvr>
                                        <p:cTn id="26" dur="500" fill="hold"/>
                                        <p:tgtEl>
                                          <p:spTgt spid="3083"/>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anim calcmode="lin" valueType="num">
                                      <p:cBhvr>
                                        <p:cTn id="31" dur="500" fill="hold"/>
                                        <p:tgtEl>
                                          <p:spTgt spid="3080"/>
                                        </p:tgtEl>
                                        <p:attrNameLst>
                                          <p:attrName>ppt_w</p:attrName>
                                        </p:attrNameLst>
                                      </p:cBhvr>
                                      <p:tavLst>
                                        <p:tav tm="0">
                                          <p:val>
                                            <p:fltVal val="0"/>
                                          </p:val>
                                        </p:tav>
                                        <p:tav tm="100000">
                                          <p:val>
                                            <p:strVal val="#ppt_w"/>
                                          </p:val>
                                        </p:tav>
                                      </p:tavLst>
                                    </p:anim>
                                    <p:anim calcmode="lin" valueType="num">
                                      <p:cBhvr>
                                        <p:cTn id="32" dur="500" fill="hold"/>
                                        <p:tgtEl>
                                          <p:spTgt spid="308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084"/>
                                        </p:tgtEl>
                                        <p:attrNameLst>
                                          <p:attrName>style.visibility</p:attrName>
                                        </p:attrNameLst>
                                      </p:cBhvr>
                                      <p:to>
                                        <p:strVal val="visible"/>
                                      </p:to>
                                    </p:set>
                                    <p:anim calcmode="lin" valueType="num">
                                      <p:cBhvr>
                                        <p:cTn id="37" dur="500" fill="hold"/>
                                        <p:tgtEl>
                                          <p:spTgt spid="3084"/>
                                        </p:tgtEl>
                                        <p:attrNameLst>
                                          <p:attrName>ppt_w</p:attrName>
                                        </p:attrNameLst>
                                      </p:cBhvr>
                                      <p:tavLst>
                                        <p:tav tm="0">
                                          <p:val>
                                            <p:fltVal val="0"/>
                                          </p:val>
                                        </p:tav>
                                        <p:tav tm="100000">
                                          <p:val>
                                            <p:strVal val="#ppt_w"/>
                                          </p:val>
                                        </p:tav>
                                      </p:tavLst>
                                    </p:anim>
                                    <p:anim calcmode="lin" valueType="num">
                                      <p:cBhvr>
                                        <p:cTn id="38"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Norton University</a:t>
            </a:r>
          </a:p>
        </p:txBody>
      </p:sp>
      <p:sp>
        <p:nvSpPr>
          <p:cNvPr id="5" name="Footer Placeholder 4"/>
          <p:cNvSpPr>
            <a:spLocks noGrp="1"/>
          </p:cNvSpPr>
          <p:nvPr>
            <p:ph type="ftr" sz="quarter" idx="11"/>
          </p:nvPr>
        </p:nvSpPr>
        <p:spPr/>
        <p:txBody>
          <a:bodyPr/>
          <a:lstStyle/>
          <a:p>
            <a:r>
              <a:rPr lang="en-GB"/>
              <a:t>Introduction to E-commerce</a:t>
            </a:r>
          </a:p>
        </p:txBody>
      </p:sp>
      <p:sp>
        <p:nvSpPr>
          <p:cNvPr id="6" name="Slide Number Placeholder 5"/>
          <p:cNvSpPr>
            <a:spLocks noGrp="1"/>
          </p:cNvSpPr>
          <p:nvPr>
            <p:ph type="sldNum" sz="quarter" idx="12"/>
          </p:nvPr>
        </p:nvSpPr>
        <p:spPr/>
        <p:txBody>
          <a:bodyPr/>
          <a:lstStyle/>
          <a:p>
            <a:fld id="{5C98F8C8-27A2-4647-94A5-11E6E2F5AD36}" type="slidenum">
              <a:rPr lang="en-GB"/>
              <a:pPr/>
              <a:t>20</a:t>
            </a:fld>
            <a:endParaRPr lang="en-GB"/>
          </a:p>
        </p:txBody>
      </p:sp>
      <p:sp>
        <p:nvSpPr>
          <p:cNvPr id="47108" name="Text Box 4"/>
          <p:cNvSpPr txBox="1">
            <a:spLocks noChangeArrowheads="1"/>
          </p:cNvSpPr>
          <p:nvPr/>
        </p:nvSpPr>
        <p:spPr bwMode="auto">
          <a:xfrm>
            <a:off x="50800" y="101600"/>
            <a:ext cx="9093200" cy="641350"/>
          </a:xfrm>
          <a:prstGeom prst="rect">
            <a:avLst/>
          </a:prstGeom>
          <a:noFill/>
          <a:ln w="9525">
            <a:noFill/>
            <a:miter lim="800000"/>
            <a:headEnd/>
            <a:tailEnd/>
          </a:ln>
          <a:effectLst/>
        </p:spPr>
        <p:txBody>
          <a:bodyPr>
            <a:spAutoFit/>
          </a:bodyPr>
          <a:lstStyle/>
          <a:p>
            <a:pPr algn="ctr">
              <a:spcBef>
                <a:spcPct val="50000"/>
              </a:spcBef>
            </a:pPr>
            <a:r>
              <a:rPr lang="en-US" sz="3600" b="1"/>
              <a:t>What is Industry structure ?</a:t>
            </a:r>
            <a:endParaRPr lang="en-GB" sz="3600" b="1"/>
          </a:p>
        </p:txBody>
      </p:sp>
      <p:sp>
        <p:nvSpPr>
          <p:cNvPr id="47109" name="Text Box 5"/>
          <p:cNvSpPr txBox="1">
            <a:spLocks noChangeArrowheads="1"/>
          </p:cNvSpPr>
          <p:nvPr/>
        </p:nvSpPr>
        <p:spPr bwMode="auto">
          <a:xfrm>
            <a:off x="0" y="1422400"/>
            <a:ext cx="9144000" cy="3016250"/>
          </a:xfrm>
          <a:prstGeom prst="rect">
            <a:avLst/>
          </a:prstGeom>
          <a:solidFill>
            <a:srgbClr val="000066"/>
          </a:solidFill>
          <a:ln w="9525">
            <a:noFill/>
            <a:miter lim="800000"/>
            <a:headEnd/>
            <a:tailEnd/>
          </a:ln>
          <a:effectLst/>
        </p:spPr>
        <p:txBody>
          <a:bodyPr>
            <a:spAutoFit/>
          </a:bodyPr>
          <a:lstStyle/>
          <a:p>
            <a:pPr>
              <a:spcBef>
                <a:spcPct val="50000"/>
              </a:spcBef>
            </a:pPr>
            <a:r>
              <a:rPr lang="en-US" sz="3200"/>
              <a:t>The nature of players in an industry and their relative bargaining power by changing the basis of competition among rivals, the barriers to entry, the threat of new substitute products, the strength of suppliers, and the bargaining power of buyers.</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p:cTn id="7" dur="500" fill="hold"/>
                                        <p:tgtEl>
                                          <p:spTgt spid="47109"/>
                                        </p:tgtEl>
                                        <p:attrNameLst>
                                          <p:attrName>ppt_w</p:attrName>
                                        </p:attrNameLst>
                                      </p:cBhvr>
                                      <p:tavLst>
                                        <p:tav tm="0">
                                          <p:val>
                                            <p:fltVal val="0"/>
                                          </p:val>
                                        </p:tav>
                                        <p:tav tm="100000">
                                          <p:val>
                                            <p:strVal val="#ppt_w"/>
                                          </p:val>
                                        </p:tav>
                                      </p:tavLst>
                                    </p:anim>
                                    <p:anim calcmode="lin" valueType="num">
                                      <p:cBhvr>
                                        <p:cTn id="8" dur="500" fill="hold"/>
                                        <p:tgtEl>
                                          <p:spTgt spid="471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GB"/>
              <a:t>Norton University</a:t>
            </a:r>
          </a:p>
        </p:txBody>
      </p:sp>
      <p:sp>
        <p:nvSpPr>
          <p:cNvPr id="14" name="Footer Placeholder 4"/>
          <p:cNvSpPr>
            <a:spLocks noGrp="1"/>
          </p:cNvSpPr>
          <p:nvPr>
            <p:ph type="ftr" sz="quarter" idx="11"/>
          </p:nvPr>
        </p:nvSpPr>
        <p:spPr/>
        <p:txBody>
          <a:bodyPr/>
          <a:lstStyle/>
          <a:p>
            <a:r>
              <a:rPr lang="en-GB"/>
              <a:t>Introduction to E-commerce</a:t>
            </a:r>
          </a:p>
        </p:txBody>
      </p:sp>
      <p:sp>
        <p:nvSpPr>
          <p:cNvPr id="15" name="Slide Number Placeholder 5"/>
          <p:cNvSpPr>
            <a:spLocks noGrp="1"/>
          </p:cNvSpPr>
          <p:nvPr>
            <p:ph type="sldNum" sz="quarter" idx="12"/>
          </p:nvPr>
        </p:nvSpPr>
        <p:spPr/>
        <p:txBody>
          <a:bodyPr/>
          <a:lstStyle/>
          <a:p>
            <a:fld id="{EB884F02-D2A7-4040-A410-ED339EEB917A}" type="slidenum">
              <a:rPr lang="en-GB"/>
              <a:pPr/>
              <a:t>21</a:t>
            </a:fld>
            <a:endParaRPr lang="en-GB"/>
          </a:p>
        </p:txBody>
      </p:sp>
      <p:sp>
        <p:nvSpPr>
          <p:cNvPr id="48132" name="Text Box 4"/>
          <p:cNvSpPr txBox="1">
            <a:spLocks noChangeArrowheads="1"/>
          </p:cNvSpPr>
          <p:nvPr/>
        </p:nvSpPr>
        <p:spPr bwMode="auto">
          <a:xfrm>
            <a:off x="0" y="-25400"/>
            <a:ext cx="9144000" cy="1190625"/>
          </a:xfrm>
          <a:prstGeom prst="rect">
            <a:avLst/>
          </a:prstGeom>
          <a:noFill/>
          <a:ln w="9525">
            <a:noFill/>
            <a:miter lim="800000"/>
            <a:headEnd/>
            <a:tailEnd/>
          </a:ln>
          <a:effectLst/>
        </p:spPr>
        <p:txBody>
          <a:bodyPr>
            <a:spAutoFit/>
          </a:bodyPr>
          <a:lstStyle/>
          <a:p>
            <a:pPr algn="ctr">
              <a:spcBef>
                <a:spcPct val="50000"/>
              </a:spcBef>
            </a:pPr>
            <a:r>
              <a:rPr lang="en-US" sz="3600" b="1"/>
              <a:t>How the internet influences                         industry structure</a:t>
            </a:r>
            <a:endParaRPr lang="en-GB" sz="3600" b="1"/>
          </a:p>
        </p:txBody>
      </p:sp>
      <p:sp>
        <p:nvSpPr>
          <p:cNvPr id="48133" name="AutoShape 5"/>
          <p:cNvSpPr>
            <a:spLocks noChangeArrowheads="1"/>
          </p:cNvSpPr>
          <p:nvPr/>
        </p:nvSpPr>
        <p:spPr bwMode="auto">
          <a:xfrm>
            <a:off x="2654300" y="1270000"/>
            <a:ext cx="3810000" cy="1143000"/>
          </a:xfrm>
          <a:prstGeom prst="downArrowCallout">
            <a:avLst>
              <a:gd name="adj1" fmla="val 83333"/>
              <a:gd name="adj2" fmla="val 83333"/>
              <a:gd name="adj3" fmla="val 16667"/>
              <a:gd name="adj4" fmla="val 66667"/>
            </a:avLst>
          </a:prstGeom>
          <a:solidFill>
            <a:schemeClr val="accent1"/>
          </a:solidFill>
          <a:ln w="9525">
            <a:solidFill>
              <a:schemeClr val="tx1"/>
            </a:solidFill>
            <a:miter lim="800000"/>
            <a:headEnd/>
            <a:tailEnd/>
          </a:ln>
          <a:effectLst/>
        </p:spPr>
        <p:txBody>
          <a:bodyPr wrap="none" anchor="ctr"/>
          <a:lstStyle/>
          <a:p>
            <a:endParaRPr lang="en-US"/>
          </a:p>
        </p:txBody>
      </p:sp>
      <p:sp>
        <p:nvSpPr>
          <p:cNvPr id="48134" name="Text Box 6"/>
          <p:cNvSpPr txBox="1">
            <a:spLocks noChangeArrowheads="1"/>
          </p:cNvSpPr>
          <p:nvPr/>
        </p:nvSpPr>
        <p:spPr bwMode="auto">
          <a:xfrm>
            <a:off x="3124200" y="1320800"/>
            <a:ext cx="2819400" cy="641350"/>
          </a:xfrm>
          <a:prstGeom prst="rect">
            <a:avLst/>
          </a:prstGeom>
          <a:noFill/>
          <a:ln w="9525">
            <a:noFill/>
            <a:miter lim="800000"/>
            <a:headEnd/>
            <a:tailEnd/>
          </a:ln>
          <a:effectLst/>
        </p:spPr>
        <p:txBody>
          <a:bodyPr>
            <a:spAutoFit/>
          </a:bodyPr>
          <a:lstStyle/>
          <a:p>
            <a:pPr algn="ctr">
              <a:spcBef>
                <a:spcPct val="50000"/>
              </a:spcBef>
            </a:pPr>
            <a:r>
              <a:rPr lang="en-US" sz="1800" b="1"/>
              <a:t>Threat of substitute Product or Services</a:t>
            </a:r>
            <a:endParaRPr lang="en-GB" sz="1800" b="1"/>
          </a:p>
        </p:txBody>
      </p:sp>
      <p:sp>
        <p:nvSpPr>
          <p:cNvPr id="48135" name="AutoShape 7"/>
          <p:cNvSpPr>
            <a:spLocks noChangeArrowheads="1"/>
          </p:cNvSpPr>
          <p:nvPr/>
        </p:nvSpPr>
        <p:spPr bwMode="auto">
          <a:xfrm>
            <a:off x="2590800" y="4330700"/>
            <a:ext cx="3810000" cy="1219200"/>
          </a:xfrm>
          <a:prstGeom prst="upArrowCallout">
            <a:avLst>
              <a:gd name="adj1" fmla="val 78125"/>
              <a:gd name="adj2" fmla="val 78125"/>
              <a:gd name="adj3" fmla="val 16667"/>
              <a:gd name="adj4" fmla="val 66667"/>
            </a:avLst>
          </a:prstGeom>
          <a:solidFill>
            <a:schemeClr val="accent1"/>
          </a:solidFill>
          <a:ln w="9525">
            <a:solidFill>
              <a:schemeClr val="tx1"/>
            </a:solidFill>
            <a:miter lim="800000"/>
            <a:headEnd/>
            <a:tailEnd/>
          </a:ln>
          <a:effectLst/>
        </p:spPr>
        <p:txBody>
          <a:bodyPr wrap="none" anchor="ctr"/>
          <a:lstStyle/>
          <a:p>
            <a:endParaRPr lang="en-US"/>
          </a:p>
        </p:txBody>
      </p:sp>
      <p:sp>
        <p:nvSpPr>
          <p:cNvPr id="48136" name="Text Box 8"/>
          <p:cNvSpPr txBox="1">
            <a:spLocks noChangeArrowheads="1"/>
          </p:cNvSpPr>
          <p:nvPr/>
        </p:nvSpPr>
        <p:spPr bwMode="auto">
          <a:xfrm>
            <a:off x="3073400" y="4927600"/>
            <a:ext cx="2819400" cy="366713"/>
          </a:xfrm>
          <a:prstGeom prst="rect">
            <a:avLst/>
          </a:prstGeom>
          <a:noFill/>
          <a:ln w="9525">
            <a:noFill/>
            <a:miter lim="800000"/>
            <a:headEnd/>
            <a:tailEnd/>
          </a:ln>
          <a:effectLst/>
        </p:spPr>
        <p:txBody>
          <a:bodyPr>
            <a:spAutoFit/>
          </a:bodyPr>
          <a:lstStyle/>
          <a:p>
            <a:pPr algn="ctr">
              <a:spcBef>
                <a:spcPct val="50000"/>
              </a:spcBef>
            </a:pPr>
            <a:r>
              <a:rPr lang="en-US" sz="1800" b="1"/>
              <a:t>Barriers to entry</a:t>
            </a:r>
            <a:endParaRPr lang="en-GB" sz="1800" b="1"/>
          </a:p>
        </p:txBody>
      </p:sp>
      <p:sp>
        <p:nvSpPr>
          <p:cNvPr id="48137" name="AutoShape 9"/>
          <p:cNvSpPr>
            <a:spLocks noChangeArrowheads="1"/>
          </p:cNvSpPr>
          <p:nvPr/>
        </p:nvSpPr>
        <p:spPr bwMode="auto">
          <a:xfrm>
            <a:off x="0" y="2514600"/>
            <a:ext cx="2819400" cy="1752600"/>
          </a:xfrm>
          <a:prstGeom prst="rightArrow">
            <a:avLst>
              <a:gd name="adj1" fmla="val 50000"/>
              <a:gd name="adj2" fmla="val 40217"/>
            </a:avLst>
          </a:prstGeom>
          <a:solidFill>
            <a:schemeClr val="accent1"/>
          </a:solidFill>
          <a:ln w="9525">
            <a:solidFill>
              <a:schemeClr val="tx1"/>
            </a:solidFill>
            <a:miter lim="800000"/>
            <a:headEnd/>
            <a:tailEnd/>
          </a:ln>
          <a:effectLst/>
        </p:spPr>
        <p:txBody>
          <a:bodyPr wrap="none" anchor="ctr"/>
          <a:lstStyle/>
          <a:p>
            <a:endParaRPr lang="en-US"/>
          </a:p>
        </p:txBody>
      </p:sp>
      <p:sp>
        <p:nvSpPr>
          <p:cNvPr id="48138" name="AutoShape 10"/>
          <p:cNvSpPr>
            <a:spLocks noChangeArrowheads="1"/>
          </p:cNvSpPr>
          <p:nvPr/>
        </p:nvSpPr>
        <p:spPr bwMode="auto">
          <a:xfrm>
            <a:off x="6248400" y="2438400"/>
            <a:ext cx="2895600" cy="1828800"/>
          </a:xfrm>
          <a:prstGeom prst="leftArrow">
            <a:avLst>
              <a:gd name="adj1" fmla="val 50000"/>
              <a:gd name="adj2" fmla="val 39583"/>
            </a:avLst>
          </a:prstGeom>
          <a:solidFill>
            <a:schemeClr val="accent1"/>
          </a:solidFill>
          <a:ln w="9525">
            <a:solidFill>
              <a:schemeClr val="tx1"/>
            </a:solidFill>
            <a:miter lim="800000"/>
            <a:headEnd/>
            <a:tailEnd/>
          </a:ln>
          <a:effectLst/>
        </p:spPr>
        <p:txBody>
          <a:bodyPr wrap="none" anchor="ctr"/>
          <a:lstStyle/>
          <a:p>
            <a:endParaRPr lang="en-US"/>
          </a:p>
        </p:txBody>
      </p:sp>
      <p:sp>
        <p:nvSpPr>
          <p:cNvPr id="48139" name="AutoShape 11"/>
          <p:cNvSpPr>
            <a:spLocks noChangeArrowheads="1"/>
          </p:cNvSpPr>
          <p:nvPr/>
        </p:nvSpPr>
        <p:spPr bwMode="auto">
          <a:xfrm>
            <a:off x="2997200" y="2451100"/>
            <a:ext cx="3048000" cy="1828800"/>
          </a:xfrm>
          <a:prstGeom prst="leftRightArrow">
            <a:avLst>
              <a:gd name="adj1" fmla="val 50000"/>
              <a:gd name="adj2"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48140" name="Text Box 12"/>
          <p:cNvSpPr txBox="1">
            <a:spLocks noChangeArrowheads="1"/>
          </p:cNvSpPr>
          <p:nvPr/>
        </p:nvSpPr>
        <p:spPr bwMode="auto">
          <a:xfrm>
            <a:off x="0" y="3124200"/>
            <a:ext cx="2819400" cy="641350"/>
          </a:xfrm>
          <a:prstGeom prst="rect">
            <a:avLst/>
          </a:prstGeom>
          <a:noFill/>
          <a:ln w="9525">
            <a:noFill/>
            <a:miter lim="800000"/>
            <a:headEnd/>
            <a:tailEnd/>
          </a:ln>
          <a:effectLst/>
        </p:spPr>
        <p:txBody>
          <a:bodyPr>
            <a:spAutoFit/>
          </a:bodyPr>
          <a:lstStyle/>
          <a:p>
            <a:pPr algn="ctr">
              <a:spcBef>
                <a:spcPct val="50000"/>
              </a:spcBef>
            </a:pPr>
            <a:r>
              <a:rPr lang="en-US" sz="1800" b="1"/>
              <a:t>Bargaining power of suppliers</a:t>
            </a:r>
            <a:endParaRPr lang="en-GB" sz="1800" b="1"/>
          </a:p>
        </p:txBody>
      </p:sp>
      <p:sp>
        <p:nvSpPr>
          <p:cNvPr id="48141" name="Text Box 13"/>
          <p:cNvSpPr txBox="1">
            <a:spLocks noChangeArrowheads="1"/>
          </p:cNvSpPr>
          <p:nvPr/>
        </p:nvSpPr>
        <p:spPr bwMode="auto">
          <a:xfrm>
            <a:off x="3111500" y="3009900"/>
            <a:ext cx="2819400" cy="641350"/>
          </a:xfrm>
          <a:prstGeom prst="rect">
            <a:avLst/>
          </a:prstGeom>
          <a:noFill/>
          <a:ln w="9525">
            <a:noFill/>
            <a:miter lim="800000"/>
            <a:headEnd/>
            <a:tailEnd/>
          </a:ln>
          <a:effectLst/>
        </p:spPr>
        <p:txBody>
          <a:bodyPr>
            <a:spAutoFit/>
          </a:bodyPr>
          <a:lstStyle/>
          <a:p>
            <a:pPr algn="ctr">
              <a:spcBef>
                <a:spcPct val="50000"/>
              </a:spcBef>
            </a:pPr>
            <a:r>
              <a:rPr lang="en-US" sz="1800" b="1"/>
              <a:t>Rivalry among existing competitors</a:t>
            </a:r>
            <a:endParaRPr lang="en-GB" sz="1800" b="1"/>
          </a:p>
        </p:txBody>
      </p:sp>
      <p:sp>
        <p:nvSpPr>
          <p:cNvPr id="48142" name="Text Box 14"/>
          <p:cNvSpPr txBox="1">
            <a:spLocks noChangeArrowheads="1"/>
          </p:cNvSpPr>
          <p:nvPr/>
        </p:nvSpPr>
        <p:spPr bwMode="auto">
          <a:xfrm>
            <a:off x="6324600" y="3124200"/>
            <a:ext cx="2819400" cy="366713"/>
          </a:xfrm>
          <a:prstGeom prst="rect">
            <a:avLst/>
          </a:prstGeom>
          <a:noFill/>
          <a:ln w="9525">
            <a:noFill/>
            <a:miter lim="800000"/>
            <a:headEnd/>
            <a:tailEnd/>
          </a:ln>
          <a:effectLst/>
        </p:spPr>
        <p:txBody>
          <a:bodyPr>
            <a:spAutoFit/>
          </a:bodyPr>
          <a:lstStyle/>
          <a:p>
            <a:pPr algn="ctr">
              <a:spcBef>
                <a:spcPct val="50000"/>
              </a:spcBef>
            </a:pPr>
            <a:r>
              <a:rPr lang="en-US" sz="1800" b="1"/>
              <a:t>Buyers</a:t>
            </a:r>
            <a:endParaRPr lang="en-GB"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8141"/>
                                        </p:tgtEl>
                                        <p:attrNameLst>
                                          <p:attrName>style.visibility</p:attrName>
                                        </p:attrNameLst>
                                      </p:cBhvr>
                                      <p:to>
                                        <p:strVal val="visible"/>
                                      </p:to>
                                    </p:set>
                                    <p:anim calcmode="lin" valueType="num">
                                      <p:cBhvr>
                                        <p:cTn id="27" dur="500" fill="hold"/>
                                        <p:tgtEl>
                                          <p:spTgt spid="48141"/>
                                        </p:tgtEl>
                                        <p:attrNameLst>
                                          <p:attrName>ppt_w</p:attrName>
                                        </p:attrNameLst>
                                      </p:cBhvr>
                                      <p:tavLst>
                                        <p:tav tm="0">
                                          <p:val>
                                            <p:fltVal val="0"/>
                                          </p:val>
                                        </p:tav>
                                        <p:tav tm="100000">
                                          <p:val>
                                            <p:strVal val="#ppt_w"/>
                                          </p:val>
                                        </p:tav>
                                      </p:tavLst>
                                    </p:anim>
                                    <p:anim calcmode="lin" valueType="num">
                                      <p:cBhvr>
                                        <p:cTn id="28" dur="500" fill="hold"/>
                                        <p:tgtEl>
                                          <p:spTgt spid="48141"/>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8142"/>
                                        </p:tgtEl>
                                        <p:attrNameLst>
                                          <p:attrName>style.visibility</p:attrName>
                                        </p:attrNameLst>
                                      </p:cBhvr>
                                      <p:to>
                                        <p:strVal val="visible"/>
                                      </p:to>
                                    </p:set>
                                    <p:anim calcmode="lin" valueType="num">
                                      <p:cBhvr>
                                        <p:cTn id="33" dur="500" fill="hold"/>
                                        <p:tgtEl>
                                          <p:spTgt spid="48142"/>
                                        </p:tgtEl>
                                        <p:attrNameLst>
                                          <p:attrName>ppt_w</p:attrName>
                                        </p:attrNameLst>
                                      </p:cBhvr>
                                      <p:tavLst>
                                        <p:tav tm="0">
                                          <p:val>
                                            <p:fltVal val="0"/>
                                          </p:val>
                                        </p:tav>
                                        <p:tav tm="100000">
                                          <p:val>
                                            <p:strVal val="#ppt_w"/>
                                          </p:val>
                                        </p:tav>
                                      </p:tavLst>
                                    </p:anim>
                                    <p:anim calcmode="lin" valueType="num">
                                      <p:cBhvr>
                                        <p:cTn id="34" dur="500" fill="hold"/>
                                        <p:tgtEl>
                                          <p:spTgt spid="48142"/>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48140"/>
                                        </p:tgtEl>
                                        <p:attrNameLst>
                                          <p:attrName>style.visibility</p:attrName>
                                        </p:attrNameLst>
                                      </p:cBhvr>
                                      <p:to>
                                        <p:strVal val="visible"/>
                                      </p:to>
                                    </p:set>
                                    <p:anim calcmode="lin" valueType="num">
                                      <p:cBhvr>
                                        <p:cTn id="39" dur="500" fill="hold"/>
                                        <p:tgtEl>
                                          <p:spTgt spid="48140"/>
                                        </p:tgtEl>
                                        <p:attrNameLst>
                                          <p:attrName>ppt_w</p:attrName>
                                        </p:attrNameLst>
                                      </p:cBhvr>
                                      <p:tavLst>
                                        <p:tav tm="0">
                                          <p:val>
                                            <p:fltVal val="0"/>
                                          </p:val>
                                        </p:tav>
                                        <p:tav tm="100000">
                                          <p:val>
                                            <p:strVal val="#ppt_w"/>
                                          </p:val>
                                        </p:tav>
                                      </p:tavLst>
                                    </p:anim>
                                    <p:anim calcmode="lin" valueType="num">
                                      <p:cBhvr>
                                        <p:cTn id="40" dur="500" fill="hold"/>
                                        <p:tgtEl>
                                          <p:spTgt spid="4814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8134"/>
                                        </p:tgtEl>
                                        <p:attrNameLst>
                                          <p:attrName>style.visibility</p:attrName>
                                        </p:attrNameLst>
                                      </p:cBhvr>
                                      <p:to>
                                        <p:strVal val="visible"/>
                                      </p:to>
                                    </p:set>
                                    <p:anim calcmode="lin" valueType="num">
                                      <p:cBhvr>
                                        <p:cTn id="45" dur="500" fill="hold"/>
                                        <p:tgtEl>
                                          <p:spTgt spid="48134"/>
                                        </p:tgtEl>
                                        <p:attrNameLst>
                                          <p:attrName>ppt_w</p:attrName>
                                        </p:attrNameLst>
                                      </p:cBhvr>
                                      <p:tavLst>
                                        <p:tav tm="0">
                                          <p:val>
                                            <p:fltVal val="0"/>
                                          </p:val>
                                        </p:tav>
                                        <p:tav tm="100000">
                                          <p:val>
                                            <p:strVal val="#ppt_w"/>
                                          </p:val>
                                        </p:tav>
                                      </p:tavLst>
                                    </p:anim>
                                    <p:anim calcmode="lin" valueType="num">
                                      <p:cBhvr>
                                        <p:cTn id="46" dur="500" fill="hold"/>
                                        <p:tgtEl>
                                          <p:spTgt spid="48134"/>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48136"/>
                                        </p:tgtEl>
                                        <p:attrNameLst>
                                          <p:attrName>style.visibility</p:attrName>
                                        </p:attrNameLst>
                                      </p:cBhvr>
                                      <p:to>
                                        <p:strVal val="visible"/>
                                      </p:to>
                                    </p:set>
                                    <p:anim calcmode="lin" valueType="num">
                                      <p:cBhvr>
                                        <p:cTn id="51" dur="500" fill="hold"/>
                                        <p:tgtEl>
                                          <p:spTgt spid="48136"/>
                                        </p:tgtEl>
                                        <p:attrNameLst>
                                          <p:attrName>ppt_w</p:attrName>
                                        </p:attrNameLst>
                                      </p:cBhvr>
                                      <p:tavLst>
                                        <p:tav tm="0">
                                          <p:val>
                                            <p:fltVal val="0"/>
                                          </p:val>
                                        </p:tav>
                                        <p:tav tm="100000">
                                          <p:val>
                                            <p:strVal val="#ppt_w"/>
                                          </p:val>
                                        </p:tav>
                                      </p:tavLst>
                                    </p:anim>
                                    <p:anim calcmode="lin" valueType="num">
                                      <p:cBhvr>
                                        <p:cTn id="52" dur="500" fill="hold"/>
                                        <p:tgtEl>
                                          <p:spTgt spid="481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p:bldP spid="48135" grpId="0" animBg="1"/>
      <p:bldP spid="48136" grpId="0"/>
      <p:bldP spid="48137" grpId="0" animBg="1"/>
      <p:bldP spid="48138" grpId="0" animBg="1"/>
      <p:bldP spid="48139" grpId="0" animBg="1"/>
      <p:bldP spid="48140" grpId="0"/>
      <p:bldP spid="48141" grpId="0"/>
      <p:bldP spid="481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Norton University</a:t>
            </a:r>
          </a:p>
        </p:txBody>
      </p:sp>
      <p:sp>
        <p:nvSpPr>
          <p:cNvPr id="5" name="Footer Placeholder 4"/>
          <p:cNvSpPr>
            <a:spLocks noGrp="1"/>
          </p:cNvSpPr>
          <p:nvPr>
            <p:ph type="ftr" sz="quarter" idx="11"/>
          </p:nvPr>
        </p:nvSpPr>
        <p:spPr/>
        <p:txBody>
          <a:bodyPr/>
          <a:lstStyle/>
          <a:p>
            <a:r>
              <a:rPr lang="en-GB"/>
              <a:t>Introduction to E-commerce</a:t>
            </a:r>
          </a:p>
        </p:txBody>
      </p:sp>
      <p:sp>
        <p:nvSpPr>
          <p:cNvPr id="6" name="Slide Number Placeholder 5"/>
          <p:cNvSpPr>
            <a:spLocks noGrp="1"/>
          </p:cNvSpPr>
          <p:nvPr>
            <p:ph type="sldNum" sz="quarter" idx="12"/>
          </p:nvPr>
        </p:nvSpPr>
        <p:spPr/>
        <p:txBody>
          <a:bodyPr/>
          <a:lstStyle/>
          <a:p>
            <a:fld id="{BC153BF7-9EC8-4957-B62F-793789F81ACC}" type="slidenum">
              <a:rPr lang="en-GB"/>
              <a:pPr/>
              <a:t>22</a:t>
            </a:fld>
            <a:endParaRPr lang="en-GB"/>
          </a:p>
        </p:txBody>
      </p:sp>
      <p:sp>
        <p:nvSpPr>
          <p:cNvPr id="49156" name="Text Box 4"/>
          <p:cNvSpPr txBox="1">
            <a:spLocks noChangeArrowheads="1"/>
          </p:cNvSpPr>
          <p:nvPr/>
        </p:nvSpPr>
        <p:spPr bwMode="auto">
          <a:xfrm>
            <a:off x="50800" y="101600"/>
            <a:ext cx="9093200" cy="641350"/>
          </a:xfrm>
          <a:prstGeom prst="rect">
            <a:avLst/>
          </a:prstGeom>
          <a:noFill/>
          <a:ln w="9525">
            <a:noFill/>
            <a:miter lim="800000"/>
            <a:headEnd/>
            <a:tailEnd/>
          </a:ln>
          <a:effectLst/>
        </p:spPr>
        <p:txBody>
          <a:bodyPr>
            <a:spAutoFit/>
          </a:bodyPr>
          <a:lstStyle/>
          <a:p>
            <a:pPr algn="ctr">
              <a:spcBef>
                <a:spcPct val="50000"/>
              </a:spcBef>
            </a:pPr>
            <a:r>
              <a:rPr lang="en-US" sz="3600" b="1"/>
              <a:t>What is Industry value chains ?</a:t>
            </a:r>
            <a:endParaRPr lang="en-GB" sz="3600" b="1"/>
          </a:p>
        </p:txBody>
      </p:sp>
      <p:sp>
        <p:nvSpPr>
          <p:cNvPr id="49157" name="Text Box 5"/>
          <p:cNvSpPr txBox="1">
            <a:spLocks noChangeArrowheads="1"/>
          </p:cNvSpPr>
          <p:nvPr/>
        </p:nvSpPr>
        <p:spPr bwMode="auto">
          <a:xfrm>
            <a:off x="0" y="1422400"/>
            <a:ext cx="9144000" cy="3016250"/>
          </a:xfrm>
          <a:prstGeom prst="rect">
            <a:avLst/>
          </a:prstGeom>
          <a:solidFill>
            <a:srgbClr val="000066"/>
          </a:solidFill>
          <a:ln w="9525">
            <a:noFill/>
            <a:miter lim="800000"/>
            <a:headEnd/>
            <a:tailEnd/>
          </a:ln>
          <a:effectLst/>
        </p:spPr>
        <p:txBody>
          <a:bodyPr>
            <a:spAutoFit/>
          </a:bodyPr>
          <a:lstStyle/>
          <a:p>
            <a:pPr>
              <a:spcBef>
                <a:spcPct val="50000"/>
              </a:spcBef>
            </a:pPr>
            <a:r>
              <a:rPr lang="en-US" sz="3200"/>
              <a:t>The set of activities performed in an industry by suppliers, manufacturers, transporters, distributors, and retailers that transforms raw inputs into final products and services by reducing the cost of information and other transaction costs.</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p:cTn id="7" dur="500" fill="hold"/>
                                        <p:tgtEl>
                                          <p:spTgt spid="49157"/>
                                        </p:tgtEl>
                                        <p:attrNameLst>
                                          <p:attrName>ppt_w</p:attrName>
                                        </p:attrNameLst>
                                      </p:cBhvr>
                                      <p:tavLst>
                                        <p:tav tm="0">
                                          <p:val>
                                            <p:fltVal val="0"/>
                                          </p:val>
                                        </p:tav>
                                        <p:tav tm="100000">
                                          <p:val>
                                            <p:strVal val="#ppt_w"/>
                                          </p:val>
                                        </p:tav>
                                      </p:tavLst>
                                    </p:anim>
                                    <p:anim calcmode="lin" valueType="num">
                                      <p:cBhvr>
                                        <p:cTn id="8" dur="500" fill="hold"/>
                                        <p:tgtEl>
                                          <p:spTgt spid="49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GB"/>
              <a:t>Norton University</a:t>
            </a:r>
          </a:p>
        </p:txBody>
      </p:sp>
      <p:sp>
        <p:nvSpPr>
          <p:cNvPr id="20" name="Footer Placeholder 4"/>
          <p:cNvSpPr>
            <a:spLocks noGrp="1"/>
          </p:cNvSpPr>
          <p:nvPr>
            <p:ph type="ftr" sz="quarter" idx="11"/>
          </p:nvPr>
        </p:nvSpPr>
        <p:spPr/>
        <p:txBody>
          <a:bodyPr/>
          <a:lstStyle/>
          <a:p>
            <a:r>
              <a:rPr lang="en-GB"/>
              <a:t>Introduction to E-commerce</a:t>
            </a:r>
          </a:p>
        </p:txBody>
      </p:sp>
      <p:sp>
        <p:nvSpPr>
          <p:cNvPr id="21" name="Slide Number Placeholder 5"/>
          <p:cNvSpPr>
            <a:spLocks noGrp="1"/>
          </p:cNvSpPr>
          <p:nvPr>
            <p:ph type="sldNum" sz="quarter" idx="12"/>
          </p:nvPr>
        </p:nvSpPr>
        <p:spPr/>
        <p:txBody>
          <a:bodyPr/>
          <a:lstStyle/>
          <a:p>
            <a:fld id="{241C56D3-CE5D-4928-A219-9BF1E8F91DCB}" type="slidenum">
              <a:rPr lang="en-GB"/>
              <a:pPr/>
              <a:t>23</a:t>
            </a:fld>
            <a:endParaRPr lang="en-GB"/>
          </a:p>
        </p:txBody>
      </p:sp>
      <p:sp>
        <p:nvSpPr>
          <p:cNvPr id="50180" name="Text Box 4"/>
          <p:cNvSpPr txBox="1">
            <a:spLocks noChangeArrowheads="1"/>
          </p:cNvSpPr>
          <p:nvPr/>
        </p:nvSpPr>
        <p:spPr bwMode="auto">
          <a:xfrm>
            <a:off x="50800" y="101600"/>
            <a:ext cx="9093200" cy="1190625"/>
          </a:xfrm>
          <a:prstGeom prst="rect">
            <a:avLst/>
          </a:prstGeom>
          <a:noFill/>
          <a:ln w="9525">
            <a:noFill/>
            <a:miter lim="800000"/>
            <a:headEnd/>
            <a:tailEnd/>
          </a:ln>
          <a:effectLst/>
        </p:spPr>
        <p:txBody>
          <a:bodyPr>
            <a:spAutoFit/>
          </a:bodyPr>
          <a:lstStyle/>
          <a:p>
            <a:pPr algn="ctr">
              <a:spcBef>
                <a:spcPct val="50000"/>
              </a:spcBef>
            </a:pPr>
            <a:r>
              <a:rPr lang="en-US" sz="3600" b="1"/>
              <a:t>E-commerce and                                              Industry value chains</a:t>
            </a:r>
            <a:endParaRPr lang="en-GB" sz="3600" b="1"/>
          </a:p>
        </p:txBody>
      </p:sp>
      <p:sp>
        <p:nvSpPr>
          <p:cNvPr id="50181" name="Text Box 5"/>
          <p:cNvSpPr txBox="1">
            <a:spLocks noChangeArrowheads="1"/>
          </p:cNvSpPr>
          <p:nvPr/>
        </p:nvSpPr>
        <p:spPr bwMode="auto">
          <a:xfrm>
            <a:off x="0" y="1676400"/>
            <a:ext cx="1371600" cy="366713"/>
          </a:xfrm>
          <a:prstGeom prst="rect">
            <a:avLst/>
          </a:prstGeom>
          <a:solidFill>
            <a:srgbClr val="000066"/>
          </a:solidFill>
          <a:ln w="9525">
            <a:noFill/>
            <a:miter lim="800000"/>
            <a:headEnd/>
            <a:tailEnd/>
          </a:ln>
          <a:effectLst/>
        </p:spPr>
        <p:txBody>
          <a:bodyPr>
            <a:spAutoFit/>
          </a:bodyPr>
          <a:lstStyle/>
          <a:p>
            <a:pPr algn="ctr">
              <a:spcBef>
                <a:spcPct val="50000"/>
              </a:spcBef>
            </a:pPr>
            <a:r>
              <a:rPr lang="en-US" sz="1800"/>
              <a:t>Suppliers</a:t>
            </a:r>
            <a:endParaRPr lang="en-GB" sz="1800"/>
          </a:p>
        </p:txBody>
      </p:sp>
      <p:sp>
        <p:nvSpPr>
          <p:cNvPr id="50182" name="Text Box 6"/>
          <p:cNvSpPr txBox="1">
            <a:spLocks noChangeArrowheads="1"/>
          </p:cNvSpPr>
          <p:nvPr/>
        </p:nvSpPr>
        <p:spPr bwMode="auto">
          <a:xfrm>
            <a:off x="1600200" y="1676400"/>
            <a:ext cx="1816100" cy="366713"/>
          </a:xfrm>
          <a:prstGeom prst="rect">
            <a:avLst/>
          </a:prstGeom>
          <a:solidFill>
            <a:srgbClr val="000066"/>
          </a:solidFill>
          <a:ln w="9525">
            <a:noFill/>
            <a:miter lim="800000"/>
            <a:headEnd/>
            <a:tailEnd/>
          </a:ln>
          <a:effectLst/>
        </p:spPr>
        <p:txBody>
          <a:bodyPr>
            <a:spAutoFit/>
          </a:bodyPr>
          <a:lstStyle/>
          <a:p>
            <a:pPr algn="ctr">
              <a:spcBef>
                <a:spcPct val="50000"/>
              </a:spcBef>
            </a:pPr>
            <a:r>
              <a:rPr lang="en-US" sz="1800"/>
              <a:t>Manufacturers</a:t>
            </a:r>
            <a:endParaRPr lang="en-GB" sz="1800"/>
          </a:p>
        </p:txBody>
      </p:sp>
      <p:sp>
        <p:nvSpPr>
          <p:cNvPr id="50183" name="Text Box 7"/>
          <p:cNvSpPr txBox="1">
            <a:spLocks noChangeArrowheads="1"/>
          </p:cNvSpPr>
          <p:nvPr/>
        </p:nvSpPr>
        <p:spPr bwMode="auto">
          <a:xfrm>
            <a:off x="3632200" y="1689100"/>
            <a:ext cx="1524000" cy="366713"/>
          </a:xfrm>
          <a:prstGeom prst="rect">
            <a:avLst/>
          </a:prstGeom>
          <a:solidFill>
            <a:srgbClr val="000066"/>
          </a:solidFill>
          <a:ln w="9525">
            <a:noFill/>
            <a:miter lim="800000"/>
            <a:headEnd/>
            <a:tailEnd/>
          </a:ln>
          <a:effectLst/>
        </p:spPr>
        <p:txBody>
          <a:bodyPr>
            <a:spAutoFit/>
          </a:bodyPr>
          <a:lstStyle/>
          <a:p>
            <a:pPr algn="ctr">
              <a:spcBef>
                <a:spcPct val="50000"/>
              </a:spcBef>
            </a:pPr>
            <a:r>
              <a:rPr lang="en-US" sz="1800"/>
              <a:t>Distributors</a:t>
            </a:r>
            <a:endParaRPr lang="en-GB" sz="1800"/>
          </a:p>
        </p:txBody>
      </p:sp>
      <p:sp>
        <p:nvSpPr>
          <p:cNvPr id="50184" name="Text Box 8"/>
          <p:cNvSpPr txBox="1">
            <a:spLocks noChangeArrowheads="1"/>
          </p:cNvSpPr>
          <p:nvPr/>
        </p:nvSpPr>
        <p:spPr bwMode="auto">
          <a:xfrm>
            <a:off x="5410200" y="1676400"/>
            <a:ext cx="1651000" cy="366713"/>
          </a:xfrm>
          <a:prstGeom prst="rect">
            <a:avLst/>
          </a:prstGeom>
          <a:solidFill>
            <a:srgbClr val="000066"/>
          </a:solidFill>
          <a:ln w="9525">
            <a:noFill/>
            <a:miter lim="800000"/>
            <a:headEnd/>
            <a:tailEnd/>
          </a:ln>
          <a:effectLst/>
        </p:spPr>
        <p:txBody>
          <a:bodyPr>
            <a:spAutoFit/>
          </a:bodyPr>
          <a:lstStyle/>
          <a:p>
            <a:pPr algn="ctr">
              <a:spcBef>
                <a:spcPct val="50000"/>
              </a:spcBef>
            </a:pPr>
            <a:r>
              <a:rPr lang="en-US" sz="1800"/>
              <a:t>Retailers</a:t>
            </a:r>
            <a:endParaRPr lang="en-GB" sz="1800"/>
          </a:p>
        </p:txBody>
      </p:sp>
      <p:sp>
        <p:nvSpPr>
          <p:cNvPr id="50185" name="Text Box 9"/>
          <p:cNvSpPr txBox="1">
            <a:spLocks noChangeArrowheads="1"/>
          </p:cNvSpPr>
          <p:nvPr/>
        </p:nvSpPr>
        <p:spPr bwMode="auto">
          <a:xfrm>
            <a:off x="7327900" y="1676400"/>
            <a:ext cx="1816100" cy="366713"/>
          </a:xfrm>
          <a:prstGeom prst="rect">
            <a:avLst/>
          </a:prstGeom>
          <a:solidFill>
            <a:srgbClr val="000066"/>
          </a:solidFill>
          <a:ln w="9525">
            <a:noFill/>
            <a:miter lim="800000"/>
            <a:headEnd/>
            <a:tailEnd/>
          </a:ln>
          <a:effectLst/>
        </p:spPr>
        <p:txBody>
          <a:bodyPr>
            <a:spAutoFit/>
          </a:bodyPr>
          <a:lstStyle/>
          <a:p>
            <a:pPr algn="ctr">
              <a:spcBef>
                <a:spcPct val="50000"/>
              </a:spcBef>
            </a:pPr>
            <a:r>
              <a:rPr lang="en-US" sz="1800"/>
              <a:t>Customers</a:t>
            </a:r>
            <a:endParaRPr lang="en-GB" sz="1800"/>
          </a:p>
        </p:txBody>
      </p:sp>
      <p:pic>
        <p:nvPicPr>
          <p:cNvPr id="50187" name="Picture 11"/>
          <p:cNvPicPr>
            <a:picLocks noChangeAspect="1" noChangeArrowheads="1"/>
          </p:cNvPicPr>
          <p:nvPr/>
        </p:nvPicPr>
        <p:blipFill>
          <a:blip r:embed="rId2"/>
          <a:srcRect/>
          <a:stretch>
            <a:fillRect/>
          </a:stretch>
        </p:blipFill>
        <p:spPr bwMode="auto">
          <a:xfrm>
            <a:off x="0" y="2044700"/>
            <a:ext cx="1371600" cy="2603500"/>
          </a:xfrm>
          <a:prstGeom prst="rect">
            <a:avLst/>
          </a:prstGeom>
          <a:noFill/>
        </p:spPr>
      </p:pic>
      <p:pic>
        <p:nvPicPr>
          <p:cNvPr id="50188" name="Picture 12"/>
          <p:cNvPicPr>
            <a:picLocks noChangeAspect="1" noChangeArrowheads="1"/>
          </p:cNvPicPr>
          <p:nvPr/>
        </p:nvPicPr>
        <p:blipFill>
          <a:blip r:embed="rId3"/>
          <a:srcRect/>
          <a:stretch>
            <a:fillRect/>
          </a:stretch>
        </p:blipFill>
        <p:spPr bwMode="auto">
          <a:xfrm>
            <a:off x="1600200" y="2044700"/>
            <a:ext cx="1828800" cy="2343150"/>
          </a:xfrm>
          <a:prstGeom prst="rect">
            <a:avLst/>
          </a:prstGeom>
          <a:noFill/>
        </p:spPr>
      </p:pic>
      <p:pic>
        <p:nvPicPr>
          <p:cNvPr id="50189" name="Picture 13"/>
          <p:cNvPicPr>
            <a:picLocks noChangeAspect="1" noChangeArrowheads="1"/>
          </p:cNvPicPr>
          <p:nvPr/>
        </p:nvPicPr>
        <p:blipFill>
          <a:blip r:embed="rId4"/>
          <a:srcRect/>
          <a:stretch>
            <a:fillRect/>
          </a:stretch>
        </p:blipFill>
        <p:spPr bwMode="auto">
          <a:xfrm>
            <a:off x="3632200" y="2057400"/>
            <a:ext cx="1527175" cy="2133600"/>
          </a:xfrm>
          <a:prstGeom prst="rect">
            <a:avLst/>
          </a:prstGeom>
          <a:noFill/>
        </p:spPr>
      </p:pic>
      <p:pic>
        <p:nvPicPr>
          <p:cNvPr id="50190" name="Picture 14"/>
          <p:cNvPicPr>
            <a:picLocks noChangeAspect="1" noChangeArrowheads="1"/>
          </p:cNvPicPr>
          <p:nvPr/>
        </p:nvPicPr>
        <p:blipFill>
          <a:blip r:embed="rId5"/>
          <a:srcRect/>
          <a:stretch>
            <a:fillRect/>
          </a:stretch>
        </p:blipFill>
        <p:spPr bwMode="auto">
          <a:xfrm>
            <a:off x="5410200" y="2057400"/>
            <a:ext cx="1638300" cy="1981200"/>
          </a:xfrm>
          <a:prstGeom prst="rect">
            <a:avLst/>
          </a:prstGeom>
          <a:noFill/>
        </p:spPr>
      </p:pic>
      <p:pic>
        <p:nvPicPr>
          <p:cNvPr id="50191" name="Picture 15"/>
          <p:cNvPicPr>
            <a:picLocks noChangeAspect="1" noChangeArrowheads="1"/>
          </p:cNvPicPr>
          <p:nvPr/>
        </p:nvPicPr>
        <p:blipFill>
          <a:blip r:embed="rId6"/>
          <a:srcRect/>
          <a:stretch>
            <a:fillRect/>
          </a:stretch>
        </p:blipFill>
        <p:spPr bwMode="auto">
          <a:xfrm>
            <a:off x="7315200" y="2044700"/>
            <a:ext cx="1828800" cy="1765300"/>
          </a:xfrm>
          <a:prstGeom prst="rect">
            <a:avLst/>
          </a:prstGeom>
          <a:noFill/>
        </p:spPr>
      </p:pic>
      <p:sp>
        <p:nvSpPr>
          <p:cNvPr id="50192" name="Text Box 16"/>
          <p:cNvSpPr txBox="1">
            <a:spLocks noChangeArrowheads="1"/>
          </p:cNvSpPr>
          <p:nvPr/>
        </p:nvSpPr>
        <p:spPr bwMode="auto">
          <a:xfrm>
            <a:off x="1600200" y="4457700"/>
            <a:ext cx="1752600" cy="730250"/>
          </a:xfrm>
          <a:prstGeom prst="rect">
            <a:avLst/>
          </a:prstGeom>
          <a:noFill/>
          <a:ln w="9525">
            <a:noFill/>
            <a:miter lim="800000"/>
            <a:headEnd/>
            <a:tailEnd/>
          </a:ln>
          <a:effectLst/>
        </p:spPr>
        <p:txBody>
          <a:bodyPr>
            <a:spAutoFit/>
          </a:bodyPr>
          <a:lstStyle/>
          <a:p>
            <a:pPr algn="ctr">
              <a:spcBef>
                <a:spcPct val="50000"/>
              </a:spcBef>
            </a:pPr>
            <a:r>
              <a:rPr lang="en-US" b="1"/>
              <a:t>Supply Chain Management Systems</a:t>
            </a:r>
            <a:endParaRPr lang="en-GB" b="1"/>
          </a:p>
        </p:txBody>
      </p:sp>
      <p:sp>
        <p:nvSpPr>
          <p:cNvPr id="50193" name="Text Box 17"/>
          <p:cNvSpPr txBox="1">
            <a:spLocks noChangeArrowheads="1"/>
          </p:cNvSpPr>
          <p:nvPr/>
        </p:nvSpPr>
        <p:spPr bwMode="auto">
          <a:xfrm>
            <a:off x="3530600" y="4203700"/>
            <a:ext cx="1752600" cy="730250"/>
          </a:xfrm>
          <a:prstGeom prst="rect">
            <a:avLst/>
          </a:prstGeom>
          <a:noFill/>
          <a:ln w="9525">
            <a:noFill/>
            <a:miter lim="800000"/>
            <a:headEnd/>
            <a:tailEnd/>
          </a:ln>
          <a:effectLst/>
        </p:spPr>
        <p:txBody>
          <a:bodyPr>
            <a:spAutoFit/>
          </a:bodyPr>
          <a:lstStyle/>
          <a:p>
            <a:pPr algn="ctr">
              <a:spcBef>
                <a:spcPct val="50000"/>
              </a:spcBef>
            </a:pPr>
            <a:r>
              <a:rPr lang="en-US" b="1"/>
              <a:t>Inventory Management Systems</a:t>
            </a:r>
            <a:endParaRPr lang="en-GB" b="1"/>
          </a:p>
        </p:txBody>
      </p:sp>
      <p:sp>
        <p:nvSpPr>
          <p:cNvPr id="50194" name="Text Box 18"/>
          <p:cNvSpPr txBox="1">
            <a:spLocks noChangeArrowheads="1"/>
          </p:cNvSpPr>
          <p:nvPr/>
        </p:nvSpPr>
        <p:spPr bwMode="auto">
          <a:xfrm>
            <a:off x="5334000" y="4038600"/>
            <a:ext cx="1752600" cy="942975"/>
          </a:xfrm>
          <a:prstGeom prst="rect">
            <a:avLst/>
          </a:prstGeom>
          <a:noFill/>
          <a:ln w="9525">
            <a:noFill/>
            <a:miter lim="800000"/>
            <a:headEnd/>
            <a:tailEnd/>
          </a:ln>
          <a:effectLst/>
        </p:spPr>
        <p:txBody>
          <a:bodyPr>
            <a:spAutoFit/>
          </a:bodyPr>
          <a:lstStyle/>
          <a:p>
            <a:pPr algn="ctr">
              <a:spcBef>
                <a:spcPct val="50000"/>
              </a:spcBef>
            </a:pPr>
            <a:r>
              <a:rPr lang="en-US" b="1"/>
              <a:t>Efficient Customer Response Systems</a:t>
            </a:r>
            <a:endParaRPr lang="en-GB" b="1"/>
          </a:p>
        </p:txBody>
      </p:sp>
      <p:sp>
        <p:nvSpPr>
          <p:cNvPr id="50195" name="Line 19"/>
          <p:cNvSpPr>
            <a:spLocks noChangeShapeType="1"/>
          </p:cNvSpPr>
          <p:nvPr/>
        </p:nvSpPr>
        <p:spPr bwMode="auto">
          <a:xfrm>
            <a:off x="1676400" y="5981700"/>
            <a:ext cx="5867400" cy="0"/>
          </a:xfrm>
          <a:prstGeom prst="line">
            <a:avLst/>
          </a:prstGeom>
          <a:noFill/>
          <a:ln w="69850">
            <a:solidFill>
              <a:srgbClr val="FF66CC"/>
            </a:solidFill>
            <a:round/>
            <a:headEnd/>
            <a:tailEnd type="triangle" w="med" len="med"/>
          </a:ln>
          <a:effectLst/>
        </p:spPr>
        <p:txBody>
          <a:bodyPr/>
          <a:lstStyle/>
          <a:p>
            <a:endParaRPr lang="en-US"/>
          </a:p>
        </p:txBody>
      </p:sp>
      <p:sp>
        <p:nvSpPr>
          <p:cNvPr id="50196" name="Text Box 20"/>
          <p:cNvSpPr txBox="1">
            <a:spLocks noChangeArrowheads="1"/>
          </p:cNvSpPr>
          <p:nvPr/>
        </p:nvSpPr>
        <p:spPr bwMode="auto">
          <a:xfrm>
            <a:off x="3657600" y="5245100"/>
            <a:ext cx="1752600" cy="336550"/>
          </a:xfrm>
          <a:prstGeom prst="rect">
            <a:avLst/>
          </a:prstGeom>
          <a:solidFill>
            <a:srgbClr val="000066"/>
          </a:solidFill>
          <a:ln w="9525">
            <a:noFill/>
            <a:miter lim="800000"/>
            <a:headEnd/>
            <a:tailEnd/>
          </a:ln>
          <a:effectLst/>
        </p:spPr>
        <p:txBody>
          <a:bodyPr>
            <a:spAutoFit/>
          </a:bodyPr>
          <a:lstStyle/>
          <a:p>
            <a:pPr>
              <a:spcBef>
                <a:spcPct val="50000"/>
              </a:spcBef>
            </a:pPr>
            <a:r>
              <a:rPr lang="en-US" sz="1600" b="1"/>
              <a:t>TRANSPOTERS</a:t>
            </a:r>
            <a:endParaRPr lang="en-GB" sz="1600" b="1"/>
          </a:p>
        </p:txBody>
      </p:sp>
      <p:sp>
        <p:nvSpPr>
          <p:cNvPr id="50197" name="Text Box 21"/>
          <p:cNvSpPr txBox="1">
            <a:spLocks noChangeArrowheads="1"/>
          </p:cNvSpPr>
          <p:nvPr/>
        </p:nvSpPr>
        <p:spPr bwMode="auto">
          <a:xfrm>
            <a:off x="1676400" y="5562600"/>
            <a:ext cx="5791200" cy="304800"/>
          </a:xfrm>
          <a:prstGeom prst="rect">
            <a:avLst/>
          </a:prstGeom>
          <a:solidFill>
            <a:srgbClr val="000066"/>
          </a:solidFill>
          <a:ln w="9525">
            <a:noFill/>
            <a:miter lim="800000"/>
            <a:headEnd/>
            <a:tailEnd/>
          </a:ln>
          <a:effectLst/>
        </p:spPr>
        <p:txBody>
          <a:bodyPr>
            <a:spAutoFit/>
          </a:bodyPr>
          <a:lstStyle/>
          <a:p>
            <a:pPr algn="ctr">
              <a:spcBef>
                <a:spcPct val="50000"/>
              </a:spcBef>
            </a:pPr>
            <a:r>
              <a:rPr lang="en-US" b="1"/>
              <a:t>Transportation Management Systems</a:t>
            </a:r>
            <a:endParaRPr lang="en-GB"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p:cTn id="7" dur="500" fill="hold"/>
                                        <p:tgtEl>
                                          <p:spTgt spid="50181"/>
                                        </p:tgtEl>
                                        <p:attrNameLst>
                                          <p:attrName>ppt_w</p:attrName>
                                        </p:attrNameLst>
                                      </p:cBhvr>
                                      <p:tavLst>
                                        <p:tav tm="0">
                                          <p:val>
                                            <p:fltVal val="0"/>
                                          </p:val>
                                        </p:tav>
                                        <p:tav tm="100000">
                                          <p:val>
                                            <p:strVal val="#ppt_w"/>
                                          </p:val>
                                        </p:tav>
                                      </p:tavLst>
                                    </p:anim>
                                    <p:anim calcmode="lin" valueType="num">
                                      <p:cBhvr>
                                        <p:cTn id="8" dur="500" fill="hold"/>
                                        <p:tgtEl>
                                          <p:spTgt spid="5018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0182"/>
                                        </p:tgtEl>
                                        <p:attrNameLst>
                                          <p:attrName>style.visibility</p:attrName>
                                        </p:attrNameLst>
                                      </p:cBhvr>
                                      <p:to>
                                        <p:strVal val="visible"/>
                                      </p:to>
                                    </p:set>
                                    <p:anim calcmode="lin" valueType="num">
                                      <p:cBhvr>
                                        <p:cTn id="17" dur="500" fill="hold"/>
                                        <p:tgtEl>
                                          <p:spTgt spid="50182"/>
                                        </p:tgtEl>
                                        <p:attrNameLst>
                                          <p:attrName>ppt_w</p:attrName>
                                        </p:attrNameLst>
                                      </p:cBhvr>
                                      <p:tavLst>
                                        <p:tav tm="0">
                                          <p:val>
                                            <p:fltVal val="0"/>
                                          </p:val>
                                        </p:tav>
                                        <p:tav tm="100000">
                                          <p:val>
                                            <p:strVal val="#ppt_w"/>
                                          </p:val>
                                        </p:tav>
                                      </p:tavLst>
                                    </p:anim>
                                    <p:anim calcmode="lin" valueType="num">
                                      <p:cBhvr>
                                        <p:cTn id="18" dur="500" fill="hold"/>
                                        <p:tgtEl>
                                          <p:spTgt spid="5018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0183"/>
                                        </p:tgtEl>
                                        <p:attrNameLst>
                                          <p:attrName>style.visibility</p:attrName>
                                        </p:attrNameLst>
                                      </p:cBhvr>
                                      <p:to>
                                        <p:strVal val="visible"/>
                                      </p:to>
                                    </p:set>
                                    <p:anim calcmode="lin" valueType="num">
                                      <p:cBhvr>
                                        <p:cTn id="27" dur="500" fill="hold"/>
                                        <p:tgtEl>
                                          <p:spTgt spid="50183"/>
                                        </p:tgtEl>
                                        <p:attrNameLst>
                                          <p:attrName>ppt_w</p:attrName>
                                        </p:attrNameLst>
                                      </p:cBhvr>
                                      <p:tavLst>
                                        <p:tav tm="0">
                                          <p:val>
                                            <p:fltVal val="0"/>
                                          </p:val>
                                        </p:tav>
                                        <p:tav tm="100000">
                                          <p:val>
                                            <p:strVal val="#ppt_w"/>
                                          </p:val>
                                        </p:tav>
                                      </p:tavLst>
                                    </p:anim>
                                    <p:anim calcmode="lin" valueType="num">
                                      <p:cBhvr>
                                        <p:cTn id="28" dur="500" fill="hold"/>
                                        <p:tgtEl>
                                          <p:spTgt spid="50183"/>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1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0184"/>
                                        </p:tgtEl>
                                        <p:attrNameLst>
                                          <p:attrName>style.visibility</p:attrName>
                                        </p:attrNameLst>
                                      </p:cBhvr>
                                      <p:to>
                                        <p:strVal val="visible"/>
                                      </p:to>
                                    </p:set>
                                    <p:anim calcmode="lin" valueType="num">
                                      <p:cBhvr>
                                        <p:cTn id="37" dur="500" fill="hold"/>
                                        <p:tgtEl>
                                          <p:spTgt spid="50184"/>
                                        </p:tgtEl>
                                        <p:attrNameLst>
                                          <p:attrName>ppt_w</p:attrName>
                                        </p:attrNameLst>
                                      </p:cBhvr>
                                      <p:tavLst>
                                        <p:tav tm="0">
                                          <p:val>
                                            <p:fltVal val="0"/>
                                          </p:val>
                                        </p:tav>
                                        <p:tav tm="100000">
                                          <p:val>
                                            <p:strVal val="#ppt_w"/>
                                          </p:val>
                                        </p:tav>
                                      </p:tavLst>
                                    </p:anim>
                                    <p:anim calcmode="lin" valueType="num">
                                      <p:cBhvr>
                                        <p:cTn id="38" dur="500" fill="hold"/>
                                        <p:tgtEl>
                                          <p:spTgt spid="5018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1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50185"/>
                                        </p:tgtEl>
                                        <p:attrNameLst>
                                          <p:attrName>style.visibility</p:attrName>
                                        </p:attrNameLst>
                                      </p:cBhvr>
                                      <p:to>
                                        <p:strVal val="visible"/>
                                      </p:to>
                                    </p:set>
                                    <p:anim calcmode="lin" valueType="num">
                                      <p:cBhvr>
                                        <p:cTn id="47" dur="500" fill="hold"/>
                                        <p:tgtEl>
                                          <p:spTgt spid="50185"/>
                                        </p:tgtEl>
                                        <p:attrNameLst>
                                          <p:attrName>ppt_w</p:attrName>
                                        </p:attrNameLst>
                                      </p:cBhvr>
                                      <p:tavLst>
                                        <p:tav tm="0">
                                          <p:val>
                                            <p:fltVal val="0"/>
                                          </p:val>
                                        </p:tav>
                                        <p:tav tm="100000">
                                          <p:val>
                                            <p:strVal val="#ppt_w"/>
                                          </p:val>
                                        </p:tav>
                                      </p:tavLst>
                                    </p:anim>
                                    <p:anim calcmode="lin" valueType="num">
                                      <p:cBhvr>
                                        <p:cTn id="48" dur="500" fill="hold"/>
                                        <p:tgtEl>
                                          <p:spTgt spid="5018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01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0192"/>
                                        </p:tgtEl>
                                        <p:attrNameLst>
                                          <p:attrName>style.visibility</p:attrName>
                                        </p:attrNameLst>
                                      </p:cBhvr>
                                      <p:to>
                                        <p:strVal val="visible"/>
                                      </p:to>
                                    </p:set>
                                    <p:anim calcmode="lin" valueType="num">
                                      <p:cBhvr>
                                        <p:cTn id="57" dur="500" fill="hold"/>
                                        <p:tgtEl>
                                          <p:spTgt spid="50192"/>
                                        </p:tgtEl>
                                        <p:attrNameLst>
                                          <p:attrName>ppt_w</p:attrName>
                                        </p:attrNameLst>
                                      </p:cBhvr>
                                      <p:tavLst>
                                        <p:tav tm="0">
                                          <p:val>
                                            <p:fltVal val="0"/>
                                          </p:val>
                                        </p:tav>
                                        <p:tav tm="100000">
                                          <p:val>
                                            <p:strVal val="#ppt_w"/>
                                          </p:val>
                                        </p:tav>
                                      </p:tavLst>
                                    </p:anim>
                                    <p:anim calcmode="lin" valueType="num">
                                      <p:cBhvr>
                                        <p:cTn id="58" dur="500" fill="hold"/>
                                        <p:tgtEl>
                                          <p:spTgt spid="5019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50193"/>
                                        </p:tgtEl>
                                        <p:attrNameLst>
                                          <p:attrName>style.visibility</p:attrName>
                                        </p:attrNameLst>
                                      </p:cBhvr>
                                      <p:to>
                                        <p:strVal val="visible"/>
                                      </p:to>
                                    </p:set>
                                    <p:anim calcmode="lin" valueType="num">
                                      <p:cBhvr>
                                        <p:cTn id="63" dur="500" fill="hold"/>
                                        <p:tgtEl>
                                          <p:spTgt spid="50193"/>
                                        </p:tgtEl>
                                        <p:attrNameLst>
                                          <p:attrName>ppt_w</p:attrName>
                                        </p:attrNameLst>
                                      </p:cBhvr>
                                      <p:tavLst>
                                        <p:tav tm="0">
                                          <p:val>
                                            <p:fltVal val="0"/>
                                          </p:val>
                                        </p:tav>
                                        <p:tav tm="100000">
                                          <p:val>
                                            <p:strVal val="#ppt_w"/>
                                          </p:val>
                                        </p:tav>
                                      </p:tavLst>
                                    </p:anim>
                                    <p:anim calcmode="lin" valueType="num">
                                      <p:cBhvr>
                                        <p:cTn id="64" dur="500" fill="hold"/>
                                        <p:tgtEl>
                                          <p:spTgt spid="50193"/>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50194"/>
                                        </p:tgtEl>
                                        <p:attrNameLst>
                                          <p:attrName>style.visibility</p:attrName>
                                        </p:attrNameLst>
                                      </p:cBhvr>
                                      <p:to>
                                        <p:strVal val="visible"/>
                                      </p:to>
                                    </p:set>
                                    <p:anim calcmode="lin" valueType="num">
                                      <p:cBhvr>
                                        <p:cTn id="69" dur="500" fill="hold"/>
                                        <p:tgtEl>
                                          <p:spTgt spid="50194"/>
                                        </p:tgtEl>
                                        <p:attrNameLst>
                                          <p:attrName>ppt_w</p:attrName>
                                        </p:attrNameLst>
                                      </p:cBhvr>
                                      <p:tavLst>
                                        <p:tav tm="0">
                                          <p:val>
                                            <p:fltVal val="0"/>
                                          </p:val>
                                        </p:tav>
                                        <p:tav tm="100000">
                                          <p:val>
                                            <p:strVal val="#ppt_w"/>
                                          </p:val>
                                        </p:tav>
                                      </p:tavLst>
                                    </p:anim>
                                    <p:anim calcmode="lin" valueType="num">
                                      <p:cBhvr>
                                        <p:cTn id="70" dur="500" fill="hold"/>
                                        <p:tgtEl>
                                          <p:spTgt spid="50194"/>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50195"/>
                                        </p:tgtEl>
                                        <p:attrNameLst>
                                          <p:attrName>style.visibility</p:attrName>
                                        </p:attrNameLst>
                                      </p:cBhvr>
                                      <p:to>
                                        <p:strVal val="visible"/>
                                      </p:to>
                                    </p:set>
                                    <p:anim calcmode="lin" valueType="num">
                                      <p:cBhvr additive="base">
                                        <p:cTn id="75" dur="500" fill="hold"/>
                                        <p:tgtEl>
                                          <p:spTgt spid="50195"/>
                                        </p:tgtEl>
                                        <p:attrNameLst>
                                          <p:attrName>ppt_x</p:attrName>
                                        </p:attrNameLst>
                                      </p:cBhvr>
                                      <p:tavLst>
                                        <p:tav tm="0">
                                          <p:val>
                                            <p:strVal val="0-#ppt_w/2"/>
                                          </p:val>
                                        </p:tav>
                                        <p:tav tm="100000">
                                          <p:val>
                                            <p:strVal val="#ppt_x"/>
                                          </p:val>
                                        </p:tav>
                                      </p:tavLst>
                                    </p:anim>
                                    <p:anim calcmode="lin" valueType="num">
                                      <p:cBhvr additive="base">
                                        <p:cTn id="76" dur="500" fill="hold"/>
                                        <p:tgtEl>
                                          <p:spTgt spid="5019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50196"/>
                                        </p:tgtEl>
                                        <p:attrNameLst>
                                          <p:attrName>style.visibility</p:attrName>
                                        </p:attrNameLst>
                                      </p:cBhvr>
                                      <p:to>
                                        <p:strVal val="visible"/>
                                      </p:to>
                                    </p:set>
                                    <p:anim calcmode="lin" valueType="num">
                                      <p:cBhvr>
                                        <p:cTn id="81" dur="500" fill="hold"/>
                                        <p:tgtEl>
                                          <p:spTgt spid="50196"/>
                                        </p:tgtEl>
                                        <p:attrNameLst>
                                          <p:attrName>ppt_w</p:attrName>
                                        </p:attrNameLst>
                                      </p:cBhvr>
                                      <p:tavLst>
                                        <p:tav tm="0">
                                          <p:val>
                                            <p:fltVal val="0"/>
                                          </p:val>
                                        </p:tav>
                                        <p:tav tm="100000">
                                          <p:val>
                                            <p:strVal val="#ppt_w"/>
                                          </p:val>
                                        </p:tav>
                                      </p:tavLst>
                                    </p:anim>
                                    <p:anim calcmode="lin" valueType="num">
                                      <p:cBhvr>
                                        <p:cTn id="82" dur="500" fill="hold"/>
                                        <p:tgtEl>
                                          <p:spTgt spid="50196"/>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50197"/>
                                        </p:tgtEl>
                                        <p:attrNameLst>
                                          <p:attrName>style.visibility</p:attrName>
                                        </p:attrNameLst>
                                      </p:cBhvr>
                                      <p:to>
                                        <p:strVal val="visible"/>
                                      </p:to>
                                    </p:set>
                                    <p:anim calcmode="lin" valueType="num">
                                      <p:cBhvr>
                                        <p:cTn id="87" dur="500" fill="hold"/>
                                        <p:tgtEl>
                                          <p:spTgt spid="50197"/>
                                        </p:tgtEl>
                                        <p:attrNameLst>
                                          <p:attrName>ppt_w</p:attrName>
                                        </p:attrNameLst>
                                      </p:cBhvr>
                                      <p:tavLst>
                                        <p:tav tm="0">
                                          <p:val>
                                            <p:fltVal val="0"/>
                                          </p:val>
                                        </p:tav>
                                        <p:tav tm="100000">
                                          <p:val>
                                            <p:strVal val="#ppt_w"/>
                                          </p:val>
                                        </p:tav>
                                      </p:tavLst>
                                    </p:anim>
                                    <p:anim calcmode="lin" valueType="num">
                                      <p:cBhvr>
                                        <p:cTn id="88" dur="500" fill="hold"/>
                                        <p:tgtEl>
                                          <p:spTgt spid="501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2" grpId="0" animBg="1"/>
      <p:bldP spid="50183" grpId="0" animBg="1"/>
      <p:bldP spid="50184" grpId="0" animBg="1"/>
      <p:bldP spid="50185" grpId="0" animBg="1"/>
      <p:bldP spid="50192" grpId="0"/>
      <p:bldP spid="50193" grpId="0"/>
      <p:bldP spid="50194" grpId="0"/>
      <p:bldP spid="50195" grpId="0" animBg="1"/>
      <p:bldP spid="50196" grpId="0" animBg="1"/>
      <p:bldP spid="501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Norton University</a:t>
            </a:r>
          </a:p>
        </p:txBody>
      </p:sp>
      <p:sp>
        <p:nvSpPr>
          <p:cNvPr id="5" name="Footer Placeholder 4"/>
          <p:cNvSpPr>
            <a:spLocks noGrp="1"/>
          </p:cNvSpPr>
          <p:nvPr>
            <p:ph type="ftr" sz="quarter" idx="11"/>
          </p:nvPr>
        </p:nvSpPr>
        <p:spPr/>
        <p:txBody>
          <a:bodyPr/>
          <a:lstStyle/>
          <a:p>
            <a:r>
              <a:rPr lang="en-GB"/>
              <a:t>Introduction to E-commerce</a:t>
            </a:r>
          </a:p>
        </p:txBody>
      </p:sp>
      <p:sp>
        <p:nvSpPr>
          <p:cNvPr id="6" name="Slide Number Placeholder 5"/>
          <p:cNvSpPr>
            <a:spLocks noGrp="1"/>
          </p:cNvSpPr>
          <p:nvPr>
            <p:ph type="sldNum" sz="quarter" idx="12"/>
          </p:nvPr>
        </p:nvSpPr>
        <p:spPr/>
        <p:txBody>
          <a:bodyPr/>
          <a:lstStyle/>
          <a:p>
            <a:fld id="{BD33D6A1-227A-43B7-BE86-33D9334066BA}" type="slidenum">
              <a:rPr lang="en-GB"/>
              <a:pPr/>
              <a:t>24</a:t>
            </a:fld>
            <a:endParaRPr lang="en-GB"/>
          </a:p>
        </p:txBody>
      </p:sp>
      <p:sp>
        <p:nvSpPr>
          <p:cNvPr id="51204" name="Text Box 4"/>
          <p:cNvSpPr txBox="1">
            <a:spLocks noChangeArrowheads="1"/>
          </p:cNvSpPr>
          <p:nvPr/>
        </p:nvSpPr>
        <p:spPr bwMode="auto">
          <a:xfrm>
            <a:off x="50800" y="101600"/>
            <a:ext cx="9093200" cy="641350"/>
          </a:xfrm>
          <a:prstGeom prst="rect">
            <a:avLst/>
          </a:prstGeom>
          <a:noFill/>
          <a:ln w="9525">
            <a:noFill/>
            <a:miter lim="800000"/>
            <a:headEnd/>
            <a:tailEnd/>
          </a:ln>
          <a:effectLst/>
        </p:spPr>
        <p:txBody>
          <a:bodyPr>
            <a:spAutoFit/>
          </a:bodyPr>
          <a:lstStyle/>
          <a:p>
            <a:pPr algn="ctr">
              <a:spcBef>
                <a:spcPct val="50000"/>
              </a:spcBef>
            </a:pPr>
            <a:r>
              <a:rPr lang="en-US" sz="3600" b="1"/>
              <a:t>What is Firm value chains ?</a:t>
            </a:r>
            <a:endParaRPr lang="en-GB" sz="3600" b="1"/>
          </a:p>
        </p:txBody>
      </p:sp>
      <p:sp>
        <p:nvSpPr>
          <p:cNvPr id="51205" name="Text Box 5"/>
          <p:cNvSpPr txBox="1">
            <a:spLocks noChangeArrowheads="1"/>
          </p:cNvSpPr>
          <p:nvPr/>
        </p:nvSpPr>
        <p:spPr bwMode="auto">
          <a:xfrm>
            <a:off x="0" y="2184400"/>
            <a:ext cx="9144000" cy="1554163"/>
          </a:xfrm>
          <a:prstGeom prst="rect">
            <a:avLst/>
          </a:prstGeom>
          <a:solidFill>
            <a:srgbClr val="000066"/>
          </a:solidFill>
          <a:ln w="9525">
            <a:noFill/>
            <a:miter lim="800000"/>
            <a:headEnd/>
            <a:tailEnd/>
          </a:ln>
          <a:effectLst/>
        </p:spPr>
        <p:txBody>
          <a:bodyPr>
            <a:spAutoFit/>
          </a:bodyPr>
          <a:lstStyle/>
          <a:p>
            <a:pPr>
              <a:spcBef>
                <a:spcPct val="50000"/>
              </a:spcBef>
            </a:pPr>
            <a:r>
              <a:rPr lang="en-US" sz="3200"/>
              <a:t>The set of activities perform within an individual firm to create final products from raw inputs by increasing operational efficiency.</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500" fill="hold"/>
                                        <p:tgtEl>
                                          <p:spTgt spid="51205"/>
                                        </p:tgtEl>
                                        <p:attrNameLst>
                                          <p:attrName>ppt_w</p:attrName>
                                        </p:attrNameLst>
                                      </p:cBhvr>
                                      <p:tavLst>
                                        <p:tav tm="0">
                                          <p:val>
                                            <p:fltVal val="0"/>
                                          </p:val>
                                        </p:tav>
                                        <p:tav tm="100000">
                                          <p:val>
                                            <p:strVal val="#ppt_w"/>
                                          </p:val>
                                        </p:tav>
                                      </p:tavLst>
                                    </p:anim>
                                    <p:anim calcmode="lin" valueType="num">
                                      <p:cBhvr>
                                        <p:cTn id="8" dur="500" fill="hold"/>
                                        <p:tgtEl>
                                          <p:spTgt spid="512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GB"/>
              <a:t>Norton University</a:t>
            </a:r>
          </a:p>
        </p:txBody>
      </p:sp>
      <p:sp>
        <p:nvSpPr>
          <p:cNvPr id="19" name="Footer Placeholder 4"/>
          <p:cNvSpPr>
            <a:spLocks noGrp="1"/>
          </p:cNvSpPr>
          <p:nvPr>
            <p:ph type="ftr" sz="quarter" idx="11"/>
          </p:nvPr>
        </p:nvSpPr>
        <p:spPr/>
        <p:txBody>
          <a:bodyPr/>
          <a:lstStyle/>
          <a:p>
            <a:r>
              <a:rPr lang="en-GB"/>
              <a:t>Introduction to E-commerce</a:t>
            </a:r>
          </a:p>
        </p:txBody>
      </p:sp>
      <p:sp>
        <p:nvSpPr>
          <p:cNvPr id="20" name="Slide Number Placeholder 5"/>
          <p:cNvSpPr>
            <a:spLocks noGrp="1"/>
          </p:cNvSpPr>
          <p:nvPr>
            <p:ph type="sldNum" sz="quarter" idx="12"/>
          </p:nvPr>
        </p:nvSpPr>
        <p:spPr/>
        <p:txBody>
          <a:bodyPr/>
          <a:lstStyle/>
          <a:p>
            <a:fld id="{A4C2A4BA-0588-48CB-ABE0-FBF095EEEED7}" type="slidenum">
              <a:rPr lang="en-GB"/>
              <a:pPr/>
              <a:t>25</a:t>
            </a:fld>
            <a:endParaRPr lang="en-GB"/>
          </a:p>
        </p:txBody>
      </p:sp>
      <p:sp>
        <p:nvSpPr>
          <p:cNvPr id="52228" name="Text Box 4"/>
          <p:cNvSpPr txBox="1">
            <a:spLocks noChangeArrowheads="1"/>
          </p:cNvSpPr>
          <p:nvPr/>
        </p:nvSpPr>
        <p:spPr bwMode="auto">
          <a:xfrm>
            <a:off x="50800" y="101600"/>
            <a:ext cx="9093200" cy="1190625"/>
          </a:xfrm>
          <a:prstGeom prst="rect">
            <a:avLst/>
          </a:prstGeom>
          <a:noFill/>
          <a:ln w="9525">
            <a:noFill/>
            <a:miter lim="800000"/>
            <a:headEnd/>
            <a:tailEnd/>
          </a:ln>
          <a:effectLst/>
        </p:spPr>
        <p:txBody>
          <a:bodyPr>
            <a:spAutoFit/>
          </a:bodyPr>
          <a:lstStyle/>
          <a:p>
            <a:pPr algn="ctr">
              <a:spcBef>
                <a:spcPct val="50000"/>
              </a:spcBef>
            </a:pPr>
            <a:r>
              <a:rPr lang="en-US" sz="3600" b="1"/>
              <a:t>E-commerce and                                              Firm value chains</a:t>
            </a:r>
            <a:endParaRPr lang="en-GB" sz="3600" b="1"/>
          </a:p>
        </p:txBody>
      </p:sp>
      <p:pic>
        <p:nvPicPr>
          <p:cNvPr id="52229" name="Picture 5"/>
          <p:cNvPicPr>
            <a:picLocks noChangeAspect="1" noChangeArrowheads="1"/>
          </p:cNvPicPr>
          <p:nvPr/>
        </p:nvPicPr>
        <p:blipFill>
          <a:blip r:embed="rId2" cstate="print"/>
          <a:srcRect/>
          <a:stretch>
            <a:fillRect/>
          </a:stretch>
        </p:blipFill>
        <p:spPr bwMode="auto">
          <a:xfrm>
            <a:off x="0" y="2438400"/>
            <a:ext cx="1676400" cy="2133600"/>
          </a:xfrm>
          <a:prstGeom prst="rect">
            <a:avLst/>
          </a:prstGeom>
          <a:noFill/>
        </p:spPr>
      </p:pic>
      <p:pic>
        <p:nvPicPr>
          <p:cNvPr id="52230" name="Picture 6"/>
          <p:cNvPicPr>
            <a:picLocks noChangeAspect="1" noChangeArrowheads="1"/>
          </p:cNvPicPr>
          <p:nvPr/>
        </p:nvPicPr>
        <p:blipFill>
          <a:blip r:embed="rId3"/>
          <a:srcRect/>
          <a:stretch>
            <a:fillRect/>
          </a:stretch>
        </p:blipFill>
        <p:spPr bwMode="auto">
          <a:xfrm>
            <a:off x="1803400" y="2438400"/>
            <a:ext cx="1651000" cy="2133600"/>
          </a:xfrm>
          <a:prstGeom prst="rect">
            <a:avLst/>
          </a:prstGeom>
          <a:noFill/>
        </p:spPr>
      </p:pic>
      <p:pic>
        <p:nvPicPr>
          <p:cNvPr id="52231" name="Picture 7"/>
          <p:cNvPicPr>
            <a:picLocks noChangeAspect="1" noChangeArrowheads="1"/>
          </p:cNvPicPr>
          <p:nvPr/>
        </p:nvPicPr>
        <p:blipFill>
          <a:blip r:embed="rId4" cstate="print"/>
          <a:srcRect/>
          <a:stretch>
            <a:fillRect/>
          </a:stretch>
        </p:blipFill>
        <p:spPr bwMode="auto">
          <a:xfrm>
            <a:off x="3568700" y="2438400"/>
            <a:ext cx="1663700" cy="2133600"/>
          </a:xfrm>
          <a:prstGeom prst="rect">
            <a:avLst/>
          </a:prstGeom>
          <a:noFill/>
        </p:spPr>
      </p:pic>
      <p:pic>
        <p:nvPicPr>
          <p:cNvPr id="52232" name="Picture 8"/>
          <p:cNvPicPr>
            <a:picLocks noChangeAspect="1" noChangeArrowheads="1"/>
          </p:cNvPicPr>
          <p:nvPr/>
        </p:nvPicPr>
        <p:blipFill>
          <a:blip r:embed="rId5"/>
          <a:srcRect/>
          <a:stretch>
            <a:fillRect/>
          </a:stretch>
        </p:blipFill>
        <p:spPr bwMode="auto">
          <a:xfrm>
            <a:off x="5372100" y="2438400"/>
            <a:ext cx="1724025" cy="2133600"/>
          </a:xfrm>
          <a:prstGeom prst="rect">
            <a:avLst/>
          </a:prstGeom>
          <a:noFill/>
        </p:spPr>
      </p:pic>
      <p:pic>
        <p:nvPicPr>
          <p:cNvPr id="52233" name="Picture 9"/>
          <p:cNvPicPr>
            <a:picLocks noChangeAspect="1" noChangeArrowheads="1"/>
          </p:cNvPicPr>
          <p:nvPr/>
        </p:nvPicPr>
        <p:blipFill>
          <a:blip r:embed="rId6"/>
          <a:srcRect/>
          <a:stretch>
            <a:fillRect/>
          </a:stretch>
        </p:blipFill>
        <p:spPr bwMode="auto">
          <a:xfrm>
            <a:off x="7213600" y="2438400"/>
            <a:ext cx="1905000" cy="2133600"/>
          </a:xfrm>
          <a:prstGeom prst="rect">
            <a:avLst/>
          </a:prstGeom>
          <a:noFill/>
        </p:spPr>
      </p:pic>
      <p:sp>
        <p:nvSpPr>
          <p:cNvPr id="52234" name="Text Box 10"/>
          <p:cNvSpPr txBox="1">
            <a:spLocks noChangeArrowheads="1"/>
          </p:cNvSpPr>
          <p:nvPr/>
        </p:nvSpPr>
        <p:spPr bwMode="auto">
          <a:xfrm>
            <a:off x="0" y="2057400"/>
            <a:ext cx="1676400" cy="304800"/>
          </a:xfrm>
          <a:prstGeom prst="rect">
            <a:avLst/>
          </a:prstGeom>
          <a:noFill/>
          <a:ln w="9525">
            <a:noFill/>
            <a:miter lim="800000"/>
            <a:headEnd/>
            <a:tailEnd/>
          </a:ln>
          <a:effectLst/>
        </p:spPr>
        <p:txBody>
          <a:bodyPr>
            <a:spAutoFit/>
          </a:bodyPr>
          <a:lstStyle/>
          <a:p>
            <a:pPr>
              <a:spcBef>
                <a:spcPct val="50000"/>
              </a:spcBef>
            </a:pPr>
            <a:endParaRPr lang="en-US"/>
          </a:p>
        </p:txBody>
      </p:sp>
      <p:sp>
        <p:nvSpPr>
          <p:cNvPr id="52235" name="Text Box 11"/>
          <p:cNvSpPr txBox="1">
            <a:spLocks noChangeArrowheads="1"/>
          </p:cNvSpPr>
          <p:nvPr/>
        </p:nvSpPr>
        <p:spPr bwMode="auto">
          <a:xfrm>
            <a:off x="0" y="1854200"/>
            <a:ext cx="1676400" cy="581025"/>
          </a:xfrm>
          <a:prstGeom prst="rect">
            <a:avLst/>
          </a:prstGeom>
          <a:solidFill>
            <a:srgbClr val="000066"/>
          </a:solidFill>
          <a:ln w="9525">
            <a:noFill/>
            <a:miter lim="800000"/>
            <a:headEnd/>
            <a:tailEnd/>
          </a:ln>
          <a:effectLst/>
        </p:spPr>
        <p:txBody>
          <a:bodyPr>
            <a:spAutoFit/>
          </a:bodyPr>
          <a:lstStyle/>
          <a:p>
            <a:pPr algn="ctr">
              <a:spcBef>
                <a:spcPct val="50000"/>
              </a:spcBef>
            </a:pPr>
            <a:r>
              <a:rPr lang="en-US" sz="1600" b="1"/>
              <a:t>Inbound Logistics</a:t>
            </a:r>
            <a:endParaRPr lang="en-GB" sz="1600" b="1"/>
          </a:p>
        </p:txBody>
      </p:sp>
      <p:sp>
        <p:nvSpPr>
          <p:cNvPr id="52236" name="Text Box 12"/>
          <p:cNvSpPr txBox="1">
            <a:spLocks noChangeArrowheads="1"/>
          </p:cNvSpPr>
          <p:nvPr/>
        </p:nvSpPr>
        <p:spPr bwMode="auto">
          <a:xfrm>
            <a:off x="1790700" y="2108200"/>
            <a:ext cx="1676400" cy="336550"/>
          </a:xfrm>
          <a:prstGeom prst="rect">
            <a:avLst/>
          </a:prstGeom>
          <a:solidFill>
            <a:srgbClr val="000066"/>
          </a:solidFill>
          <a:ln w="9525">
            <a:noFill/>
            <a:miter lim="800000"/>
            <a:headEnd/>
            <a:tailEnd/>
          </a:ln>
          <a:effectLst/>
        </p:spPr>
        <p:txBody>
          <a:bodyPr>
            <a:spAutoFit/>
          </a:bodyPr>
          <a:lstStyle/>
          <a:p>
            <a:pPr algn="ctr">
              <a:spcBef>
                <a:spcPct val="50000"/>
              </a:spcBef>
            </a:pPr>
            <a:r>
              <a:rPr lang="en-US" sz="1600" b="1"/>
              <a:t>Operation       </a:t>
            </a:r>
            <a:endParaRPr lang="en-GB" sz="1600" b="1"/>
          </a:p>
        </p:txBody>
      </p:sp>
      <p:sp>
        <p:nvSpPr>
          <p:cNvPr id="52237" name="Text Box 13"/>
          <p:cNvSpPr txBox="1">
            <a:spLocks noChangeArrowheads="1"/>
          </p:cNvSpPr>
          <p:nvPr/>
        </p:nvSpPr>
        <p:spPr bwMode="auto">
          <a:xfrm>
            <a:off x="3568700" y="1854200"/>
            <a:ext cx="1676400" cy="581025"/>
          </a:xfrm>
          <a:prstGeom prst="rect">
            <a:avLst/>
          </a:prstGeom>
          <a:solidFill>
            <a:srgbClr val="000066"/>
          </a:solidFill>
          <a:ln w="9525">
            <a:noFill/>
            <a:miter lim="800000"/>
            <a:headEnd/>
            <a:tailEnd/>
          </a:ln>
          <a:effectLst/>
        </p:spPr>
        <p:txBody>
          <a:bodyPr>
            <a:spAutoFit/>
          </a:bodyPr>
          <a:lstStyle/>
          <a:p>
            <a:pPr algn="ctr">
              <a:spcBef>
                <a:spcPct val="50000"/>
              </a:spcBef>
            </a:pPr>
            <a:r>
              <a:rPr lang="en-US" sz="1600" b="1"/>
              <a:t>Outbound Logistics</a:t>
            </a:r>
            <a:endParaRPr lang="en-GB" sz="1600" b="1"/>
          </a:p>
        </p:txBody>
      </p:sp>
      <p:sp>
        <p:nvSpPr>
          <p:cNvPr id="52238" name="Text Box 14"/>
          <p:cNvSpPr txBox="1">
            <a:spLocks noChangeArrowheads="1"/>
          </p:cNvSpPr>
          <p:nvPr/>
        </p:nvSpPr>
        <p:spPr bwMode="auto">
          <a:xfrm>
            <a:off x="5384800" y="1854200"/>
            <a:ext cx="1676400" cy="581025"/>
          </a:xfrm>
          <a:prstGeom prst="rect">
            <a:avLst/>
          </a:prstGeom>
          <a:solidFill>
            <a:srgbClr val="000066"/>
          </a:solidFill>
          <a:ln w="9525">
            <a:noFill/>
            <a:miter lim="800000"/>
            <a:headEnd/>
            <a:tailEnd/>
          </a:ln>
          <a:effectLst/>
        </p:spPr>
        <p:txBody>
          <a:bodyPr>
            <a:spAutoFit/>
          </a:bodyPr>
          <a:lstStyle/>
          <a:p>
            <a:pPr algn="ctr">
              <a:spcBef>
                <a:spcPct val="50000"/>
              </a:spcBef>
            </a:pPr>
            <a:r>
              <a:rPr lang="en-US" sz="1600" b="1"/>
              <a:t>Sales and Marketing</a:t>
            </a:r>
            <a:endParaRPr lang="en-GB" sz="1600" b="1"/>
          </a:p>
        </p:txBody>
      </p:sp>
      <p:sp>
        <p:nvSpPr>
          <p:cNvPr id="52239" name="Text Box 15"/>
          <p:cNvSpPr txBox="1">
            <a:spLocks noChangeArrowheads="1"/>
          </p:cNvSpPr>
          <p:nvPr/>
        </p:nvSpPr>
        <p:spPr bwMode="auto">
          <a:xfrm>
            <a:off x="7200900" y="1841500"/>
            <a:ext cx="1905000" cy="581025"/>
          </a:xfrm>
          <a:prstGeom prst="rect">
            <a:avLst/>
          </a:prstGeom>
          <a:solidFill>
            <a:srgbClr val="000066"/>
          </a:solidFill>
          <a:ln w="9525">
            <a:noFill/>
            <a:miter lim="800000"/>
            <a:headEnd/>
            <a:tailEnd/>
          </a:ln>
          <a:effectLst/>
        </p:spPr>
        <p:txBody>
          <a:bodyPr>
            <a:spAutoFit/>
          </a:bodyPr>
          <a:lstStyle/>
          <a:p>
            <a:pPr algn="ctr">
              <a:spcBef>
                <a:spcPct val="50000"/>
              </a:spcBef>
            </a:pPr>
            <a:r>
              <a:rPr lang="en-US" sz="1600" b="1"/>
              <a:t>After Sales Service</a:t>
            </a:r>
            <a:endParaRPr lang="en-GB" sz="1600" b="1"/>
          </a:p>
        </p:txBody>
      </p:sp>
      <p:sp>
        <p:nvSpPr>
          <p:cNvPr id="52240" name="Line 16"/>
          <p:cNvSpPr>
            <a:spLocks noChangeShapeType="1"/>
          </p:cNvSpPr>
          <p:nvPr/>
        </p:nvSpPr>
        <p:spPr bwMode="auto">
          <a:xfrm flipV="1">
            <a:off x="0" y="5156200"/>
            <a:ext cx="9144000" cy="76200"/>
          </a:xfrm>
          <a:prstGeom prst="line">
            <a:avLst/>
          </a:prstGeom>
          <a:noFill/>
          <a:ln w="76200">
            <a:solidFill>
              <a:srgbClr val="FF66CC"/>
            </a:solidFill>
            <a:round/>
            <a:headEnd/>
            <a:tailEnd type="triangle" w="med" len="med"/>
          </a:ln>
          <a:effectLst/>
        </p:spPr>
        <p:txBody>
          <a:bodyPr/>
          <a:lstStyle/>
          <a:p>
            <a:endParaRPr lang="en-US"/>
          </a:p>
        </p:txBody>
      </p:sp>
      <p:sp>
        <p:nvSpPr>
          <p:cNvPr id="52241" name="Text Box 17"/>
          <p:cNvSpPr txBox="1">
            <a:spLocks noChangeArrowheads="1"/>
          </p:cNvSpPr>
          <p:nvPr/>
        </p:nvSpPr>
        <p:spPr bwMode="auto">
          <a:xfrm>
            <a:off x="0" y="4762500"/>
            <a:ext cx="3048000" cy="366713"/>
          </a:xfrm>
          <a:prstGeom prst="rect">
            <a:avLst/>
          </a:prstGeom>
          <a:solidFill>
            <a:srgbClr val="000066"/>
          </a:solidFill>
          <a:ln w="9525">
            <a:noFill/>
            <a:miter lim="800000"/>
            <a:headEnd/>
            <a:tailEnd/>
          </a:ln>
          <a:effectLst/>
        </p:spPr>
        <p:txBody>
          <a:bodyPr>
            <a:spAutoFit/>
          </a:bodyPr>
          <a:lstStyle/>
          <a:p>
            <a:pPr algn="ctr">
              <a:spcBef>
                <a:spcPct val="50000"/>
              </a:spcBef>
            </a:pPr>
            <a:r>
              <a:rPr lang="en-US" sz="1800" b="1"/>
              <a:t>Secondary Activities</a:t>
            </a:r>
            <a:endParaRPr lang="en-GB" sz="1800" b="1"/>
          </a:p>
        </p:txBody>
      </p:sp>
      <p:sp>
        <p:nvSpPr>
          <p:cNvPr id="52242" name="Text Box 18"/>
          <p:cNvSpPr txBox="1">
            <a:spLocks noChangeArrowheads="1"/>
          </p:cNvSpPr>
          <p:nvPr/>
        </p:nvSpPr>
        <p:spPr bwMode="auto">
          <a:xfrm>
            <a:off x="0" y="5346700"/>
            <a:ext cx="3048000" cy="366713"/>
          </a:xfrm>
          <a:prstGeom prst="rect">
            <a:avLst/>
          </a:prstGeom>
          <a:solidFill>
            <a:srgbClr val="000066"/>
          </a:solidFill>
          <a:ln w="9525">
            <a:noFill/>
            <a:miter lim="800000"/>
            <a:headEnd/>
            <a:tailEnd/>
          </a:ln>
          <a:effectLst/>
        </p:spPr>
        <p:txBody>
          <a:bodyPr>
            <a:spAutoFit/>
          </a:bodyPr>
          <a:lstStyle/>
          <a:p>
            <a:pPr algn="ctr">
              <a:spcBef>
                <a:spcPct val="50000"/>
              </a:spcBef>
            </a:pPr>
            <a:r>
              <a:rPr lang="en-US" sz="1800" b="1"/>
              <a:t>Primary Activities</a:t>
            </a:r>
            <a:endParaRPr lang="en-GB" sz="1800" b="1"/>
          </a:p>
        </p:txBody>
      </p:sp>
      <p:sp>
        <p:nvSpPr>
          <p:cNvPr id="52243" name="Text Box 19"/>
          <p:cNvSpPr txBox="1">
            <a:spLocks noChangeArrowheads="1"/>
          </p:cNvSpPr>
          <p:nvPr/>
        </p:nvSpPr>
        <p:spPr bwMode="auto">
          <a:xfrm>
            <a:off x="3492500" y="5245100"/>
            <a:ext cx="5410200" cy="517525"/>
          </a:xfrm>
          <a:prstGeom prst="rect">
            <a:avLst/>
          </a:prstGeom>
          <a:noFill/>
          <a:ln w="9525">
            <a:noFill/>
            <a:miter lim="800000"/>
            <a:headEnd/>
            <a:tailEnd/>
          </a:ln>
          <a:effectLst/>
        </p:spPr>
        <p:txBody>
          <a:bodyPr>
            <a:spAutoFit/>
          </a:bodyPr>
          <a:lstStyle/>
          <a:p>
            <a:pPr>
              <a:spcBef>
                <a:spcPct val="50000"/>
              </a:spcBef>
            </a:pPr>
            <a:r>
              <a:rPr lang="en-US" b="1"/>
              <a:t>Administration, Human Resources, Information Systems, Procurement, Finance/Accounting</a:t>
            </a:r>
            <a:endParaRPr lang="en-GB"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35"/>
                                        </p:tgtEl>
                                        <p:attrNameLst>
                                          <p:attrName>style.visibility</p:attrName>
                                        </p:attrNameLst>
                                      </p:cBhvr>
                                      <p:to>
                                        <p:strVal val="visible"/>
                                      </p:to>
                                    </p:set>
                                    <p:anim calcmode="lin" valueType="num">
                                      <p:cBhvr>
                                        <p:cTn id="7" dur="500" fill="hold"/>
                                        <p:tgtEl>
                                          <p:spTgt spid="52235"/>
                                        </p:tgtEl>
                                        <p:attrNameLst>
                                          <p:attrName>ppt_w</p:attrName>
                                        </p:attrNameLst>
                                      </p:cBhvr>
                                      <p:tavLst>
                                        <p:tav tm="0">
                                          <p:val>
                                            <p:fltVal val="0"/>
                                          </p:val>
                                        </p:tav>
                                        <p:tav tm="100000">
                                          <p:val>
                                            <p:strVal val="#ppt_w"/>
                                          </p:val>
                                        </p:tav>
                                      </p:tavLst>
                                    </p:anim>
                                    <p:anim calcmode="lin" valueType="num">
                                      <p:cBhvr>
                                        <p:cTn id="8" dur="500" fill="hold"/>
                                        <p:tgtEl>
                                          <p:spTgt spid="522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2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2236"/>
                                        </p:tgtEl>
                                        <p:attrNameLst>
                                          <p:attrName>style.visibility</p:attrName>
                                        </p:attrNameLst>
                                      </p:cBhvr>
                                      <p:to>
                                        <p:strVal val="visible"/>
                                      </p:to>
                                    </p:set>
                                    <p:anim calcmode="lin" valueType="num">
                                      <p:cBhvr>
                                        <p:cTn id="17" dur="500" fill="hold"/>
                                        <p:tgtEl>
                                          <p:spTgt spid="52236"/>
                                        </p:tgtEl>
                                        <p:attrNameLst>
                                          <p:attrName>ppt_w</p:attrName>
                                        </p:attrNameLst>
                                      </p:cBhvr>
                                      <p:tavLst>
                                        <p:tav tm="0">
                                          <p:val>
                                            <p:fltVal val="0"/>
                                          </p:val>
                                        </p:tav>
                                        <p:tav tm="100000">
                                          <p:val>
                                            <p:strVal val="#ppt_w"/>
                                          </p:val>
                                        </p:tav>
                                      </p:tavLst>
                                    </p:anim>
                                    <p:anim calcmode="lin" valueType="num">
                                      <p:cBhvr>
                                        <p:cTn id="18" dur="500" fill="hold"/>
                                        <p:tgtEl>
                                          <p:spTgt spid="5223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2237"/>
                                        </p:tgtEl>
                                        <p:attrNameLst>
                                          <p:attrName>style.visibility</p:attrName>
                                        </p:attrNameLst>
                                      </p:cBhvr>
                                      <p:to>
                                        <p:strVal val="visible"/>
                                      </p:to>
                                    </p:set>
                                    <p:anim calcmode="lin" valueType="num">
                                      <p:cBhvr>
                                        <p:cTn id="27" dur="500" fill="hold"/>
                                        <p:tgtEl>
                                          <p:spTgt spid="52237"/>
                                        </p:tgtEl>
                                        <p:attrNameLst>
                                          <p:attrName>ppt_w</p:attrName>
                                        </p:attrNameLst>
                                      </p:cBhvr>
                                      <p:tavLst>
                                        <p:tav tm="0">
                                          <p:val>
                                            <p:fltVal val="0"/>
                                          </p:val>
                                        </p:tav>
                                        <p:tav tm="100000">
                                          <p:val>
                                            <p:strVal val="#ppt_w"/>
                                          </p:val>
                                        </p:tav>
                                      </p:tavLst>
                                    </p:anim>
                                    <p:anim calcmode="lin" valueType="num">
                                      <p:cBhvr>
                                        <p:cTn id="28" dur="500" fill="hold"/>
                                        <p:tgtEl>
                                          <p:spTgt spid="5223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2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2238"/>
                                        </p:tgtEl>
                                        <p:attrNameLst>
                                          <p:attrName>style.visibility</p:attrName>
                                        </p:attrNameLst>
                                      </p:cBhvr>
                                      <p:to>
                                        <p:strVal val="visible"/>
                                      </p:to>
                                    </p:set>
                                    <p:anim calcmode="lin" valueType="num">
                                      <p:cBhvr>
                                        <p:cTn id="37" dur="500" fill="hold"/>
                                        <p:tgtEl>
                                          <p:spTgt spid="52238"/>
                                        </p:tgtEl>
                                        <p:attrNameLst>
                                          <p:attrName>ppt_w</p:attrName>
                                        </p:attrNameLst>
                                      </p:cBhvr>
                                      <p:tavLst>
                                        <p:tav tm="0">
                                          <p:val>
                                            <p:fltVal val="0"/>
                                          </p:val>
                                        </p:tav>
                                        <p:tav tm="100000">
                                          <p:val>
                                            <p:strVal val="#ppt_w"/>
                                          </p:val>
                                        </p:tav>
                                      </p:tavLst>
                                    </p:anim>
                                    <p:anim calcmode="lin" valueType="num">
                                      <p:cBhvr>
                                        <p:cTn id="38" dur="500" fill="hold"/>
                                        <p:tgtEl>
                                          <p:spTgt spid="5223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2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52239"/>
                                        </p:tgtEl>
                                        <p:attrNameLst>
                                          <p:attrName>style.visibility</p:attrName>
                                        </p:attrNameLst>
                                      </p:cBhvr>
                                      <p:to>
                                        <p:strVal val="visible"/>
                                      </p:to>
                                    </p:set>
                                    <p:anim calcmode="lin" valueType="num">
                                      <p:cBhvr>
                                        <p:cTn id="47" dur="500" fill="hold"/>
                                        <p:tgtEl>
                                          <p:spTgt spid="52239"/>
                                        </p:tgtEl>
                                        <p:attrNameLst>
                                          <p:attrName>ppt_w</p:attrName>
                                        </p:attrNameLst>
                                      </p:cBhvr>
                                      <p:tavLst>
                                        <p:tav tm="0">
                                          <p:val>
                                            <p:fltVal val="0"/>
                                          </p:val>
                                        </p:tav>
                                        <p:tav tm="100000">
                                          <p:val>
                                            <p:strVal val="#ppt_w"/>
                                          </p:val>
                                        </p:tav>
                                      </p:tavLst>
                                    </p:anim>
                                    <p:anim calcmode="lin" valueType="num">
                                      <p:cBhvr>
                                        <p:cTn id="48" dur="500" fill="hold"/>
                                        <p:tgtEl>
                                          <p:spTgt spid="52239"/>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2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2240"/>
                                        </p:tgtEl>
                                        <p:attrNameLst>
                                          <p:attrName>style.visibility</p:attrName>
                                        </p:attrNameLst>
                                      </p:cBhvr>
                                      <p:to>
                                        <p:strVal val="visible"/>
                                      </p:to>
                                    </p:set>
                                    <p:anim calcmode="lin" valueType="num">
                                      <p:cBhvr additive="base">
                                        <p:cTn id="57" dur="500" fill="hold"/>
                                        <p:tgtEl>
                                          <p:spTgt spid="52240"/>
                                        </p:tgtEl>
                                        <p:attrNameLst>
                                          <p:attrName>ppt_x</p:attrName>
                                        </p:attrNameLst>
                                      </p:cBhvr>
                                      <p:tavLst>
                                        <p:tav tm="0">
                                          <p:val>
                                            <p:strVal val="0-#ppt_w/2"/>
                                          </p:val>
                                        </p:tav>
                                        <p:tav tm="100000">
                                          <p:val>
                                            <p:strVal val="#ppt_x"/>
                                          </p:val>
                                        </p:tav>
                                      </p:tavLst>
                                    </p:anim>
                                    <p:anim calcmode="lin" valueType="num">
                                      <p:cBhvr additive="base">
                                        <p:cTn id="58" dur="500" fill="hold"/>
                                        <p:tgtEl>
                                          <p:spTgt spid="5224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52241"/>
                                        </p:tgtEl>
                                        <p:attrNameLst>
                                          <p:attrName>style.visibility</p:attrName>
                                        </p:attrNameLst>
                                      </p:cBhvr>
                                      <p:to>
                                        <p:strVal val="visible"/>
                                      </p:to>
                                    </p:set>
                                    <p:anim calcmode="lin" valueType="num">
                                      <p:cBhvr>
                                        <p:cTn id="63" dur="500" fill="hold"/>
                                        <p:tgtEl>
                                          <p:spTgt spid="52241"/>
                                        </p:tgtEl>
                                        <p:attrNameLst>
                                          <p:attrName>ppt_w</p:attrName>
                                        </p:attrNameLst>
                                      </p:cBhvr>
                                      <p:tavLst>
                                        <p:tav tm="0">
                                          <p:val>
                                            <p:fltVal val="0"/>
                                          </p:val>
                                        </p:tav>
                                        <p:tav tm="100000">
                                          <p:val>
                                            <p:strVal val="#ppt_w"/>
                                          </p:val>
                                        </p:tav>
                                      </p:tavLst>
                                    </p:anim>
                                    <p:anim calcmode="lin" valueType="num">
                                      <p:cBhvr>
                                        <p:cTn id="64" dur="500" fill="hold"/>
                                        <p:tgtEl>
                                          <p:spTgt spid="52241"/>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52242"/>
                                        </p:tgtEl>
                                        <p:attrNameLst>
                                          <p:attrName>style.visibility</p:attrName>
                                        </p:attrNameLst>
                                      </p:cBhvr>
                                      <p:to>
                                        <p:strVal val="visible"/>
                                      </p:to>
                                    </p:set>
                                    <p:anim calcmode="lin" valueType="num">
                                      <p:cBhvr>
                                        <p:cTn id="69" dur="500" fill="hold"/>
                                        <p:tgtEl>
                                          <p:spTgt spid="52242"/>
                                        </p:tgtEl>
                                        <p:attrNameLst>
                                          <p:attrName>ppt_w</p:attrName>
                                        </p:attrNameLst>
                                      </p:cBhvr>
                                      <p:tavLst>
                                        <p:tav tm="0">
                                          <p:val>
                                            <p:fltVal val="0"/>
                                          </p:val>
                                        </p:tav>
                                        <p:tav tm="100000">
                                          <p:val>
                                            <p:strVal val="#ppt_w"/>
                                          </p:val>
                                        </p:tav>
                                      </p:tavLst>
                                    </p:anim>
                                    <p:anim calcmode="lin" valueType="num">
                                      <p:cBhvr>
                                        <p:cTn id="70" dur="500" fill="hold"/>
                                        <p:tgtEl>
                                          <p:spTgt spid="52242"/>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52243"/>
                                        </p:tgtEl>
                                        <p:attrNameLst>
                                          <p:attrName>style.visibility</p:attrName>
                                        </p:attrNameLst>
                                      </p:cBhvr>
                                      <p:to>
                                        <p:strVal val="visible"/>
                                      </p:to>
                                    </p:set>
                                    <p:anim calcmode="lin" valueType="num">
                                      <p:cBhvr>
                                        <p:cTn id="75" dur="500" fill="hold"/>
                                        <p:tgtEl>
                                          <p:spTgt spid="52243"/>
                                        </p:tgtEl>
                                        <p:attrNameLst>
                                          <p:attrName>ppt_w</p:attrName>
                                        </p:attrNameLst>
                                      </p:cBhvr>
                                      <p:tavLst>
                                        <p:tav tm="0">
                                          <p:val>
                                            <p:fltVal val="0"/>
                                          </p:val>
                                        </p:tav>
                                        <p:tav tm="100000">
                                          <p:val>
                                            <p:strVal val="#ppt_w"/>
                                          </p:val>
                                        </p:tav>
                                      </p:tavLst>
                                    </p:anim>
                                    <p:anim calcmode="lin" valueType="num">
                                      <p:cBhvr>
                                        <p:cTn id="76" dur="500" fill="hold"/>
                                        <p:tgtEl>
                                          <p:spTgt spid="52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animBg="1"/>
      <p:bldP spid="52236" grpId="0" animBg="1"/>
      <p:bldP spid="52237" grpId="0" animBg="1"/>
      <p:bldP spid="52238" grpId="0" animBg="1"/>
      <p:bldP spid="52239" grpId="0" animBg="1"/>
      <p:bldP spid="52240" grpId="0" animBg="1"/>
      <p:bldP spid="52241" grpId="0" animBg="1"/>
      <p:bldP spid="52242" grpId="0" animBg="1"/>
      <p:bldP spid="522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Norton University</a:t>
            </a:r>
          </a:p>
        </p:txBody>
      </p:sp>
      <p:sp>
        <p:nvSpPr>
          <p:cNvPr id="5" name="Footer Placeholder 4"/>
          <p:cNvSpPr>
            <a:spLocks noGrp="1"/>
          </p:cNvSpPr>
          <p:nvPr>
            <p:ph type="ftr" sz="quarter" idx="11"/>
          </p:nvPr>
        </p:nvSpPr>
        <p:spPr/>
        <p:txBody>
          <a:bodyPr/>
          <a:lstStyle/>
          <a:p>
            <a:r>
              <a:rPr lang="en-GB"/>
              <a:t>Introduction to E-commerce</a:t>
            </a:r>
          </a:p>
        </p:txBody>
      </p:sp>
      <p:sp>
        <p:nvSpPr>
          <p:cNvPr id="6" name="Slide Number Placeholder 5"/>
          <p:cNvSpPr>
            <a:spLocks noGrp="1"/>
          </p:cNvSpPr>
          <p:nvPr>
            <p:ph type="sldNum" sz="quarter" idx="12"/>
          </p:nvPr>
        </p:nvSpPr>
        <p:spPr/>
        <p:txBody>
          <a:bodyPr/>
          <a:lstStyle/>
          <a:p>
            <a:fld id="{56BFE55E-127C-40F4-81D8-D59C987F1717}" type="slidenum">
              <a:rPr lang="en-GB"/>
              <a:pPr/>
              <a:t>26</a:t>
            </a:fld>
            <a:endParaRPr lang="en-GB"/>
          </a:p>
        </p:txBody>
      </p:sp>
      <p:sp>
        <p:nvSpPr>
          <p:cNvPr id="54276" name="Text Box 4"/>
          <p:cNvSpPr txBox="1">
            <a:spLocks noChangeArrowheads="1"/>
          </p:cNvSpPr>
          <p:nvPr/>
        </p:nvSpPr>
        <p:spPr bwMode="auto">
          <a:xfrm>
            <a:off x="50800" y="101600"/>
            <a:ext cx="9093200" cy="641350"/>
          </a:xfrm>
          <a:prstGeom prst="rect">
            <a:avLst/>
          </a:prstGeom>
          <a:noFill/>
          <a:ln w="9525">
            <a:noFill/>
            <a:miter lim="800000"/>
            <a:headEnd/>
            <a:tailEnd/>
          </a:ln>
          <a:effectLst/>
        </p:spPr>
        <p:txBody>
          <a:bodyPr>
            <a:spAutoFit/>
          </a:bodyPr>
          <a:lstStyle/>
          <a:p>
            <a:pPr algn="ctr">
              <a:spcBef>
                <a:spcPct val="50000"/>
              </a:spcBef>
            </a:pPr>
            <a:r>
              <a:rPr lang="en-US" sz="3600" b="1"/>
              <a:t>What is Business strategy ?</a:t>
            </a:r>
            <a:endParaRPr lang="en-GB" sz="3600" b="1"/>
          </a:p>
        </p:txBody>
      </p:sp>
      <p:sp>
        <p:nvSpPr>
          <p:cNvPr id="54277" name="Text Box 5"/>
          <p:cNvSpPr txBox="1">
            <a:spLocks noChangeArrowheads="1"/>
          </p:cNvSpPr>
          <p:nvPr/>
        </p:nvSpPr>
        <p:spPr bwMode="auto">
          <a:xfrm>
            <a:off x="0" y="1905000"/>
            <a:ext cx="9144000" cy="2528888"/>
          </a:xfrm>
          <a:prstGeom prst="rect">
            <a:avLst/>
          </a:prstGeom>
          <a:solidFill>
            <a:srgbClr val="000066"/>
          </a:solidFill>
          <a:ln w="9525">
            <a:noFill/>
            <a:miter lim="800000"/>
            <a:headEnd/>
            <a:tailEnd/>
          </a:ln>
          <a:effectLst/>
        </p:spPr>
        <p:txBody>
          <a:bodyPr>
            <a:spAutoFit/>
          </a:bodyPr>
          <a:lstStyle/>
          <a:p>
            <a:pPr>
              <a:spcBef>
                <a:spcPct val="50000"/>
              </a:spcBef>
            </a:pPr>
            <a:r>
              <a:rPr lang="en-US" sz="3200"/>
              <a:t>The set of plans for achieving superior long-term returns on the capital invested in a firm by offering unique ways to differentiate products, obtain cost advantages, compete globally, or compete in a narrow market or product segment.</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 calcmode="lin" valueType="num">
                                      <p:cBhvr>
                                        <p:cTn id="7" dur="500" fill="hold"/>
                                        <p:tgtEl>
                                          <p:spTgt spid="54277"/>
                                        </p:tgtEl>
                                        <p:attrNameLst>
                                          <p:attrName>ppt_w</p:attrName>
                                        </p:attrNameLst>
                                      </p:cBhvr>
                                      <p:tavLst>
                                        <p:tav tm="0">
                                          <p:val>
                                            <p:fltVal val="0"/>
                                          </p:val>
                                        </p:tav>
                                        <p:tav tm="100000">
                                          <p:val>
                                            <p:strVal val="#ppt_w"/>
                                          </p:val>
                                        </p:tav>
                                      </p:tavLst>
                                    </p:anim>
                                    <p:anim calcmode="lin" valueType="num">
                                      <p:cBhvr>
                                        <p:cTn id="8" dur="500" fill="hold"/>
                                        <p:tgtEl>
                                          <p:spTgt spid="542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GB"/>
              <a:t>Norton University</a:t>
            </a:r>
          </a:p>
        </p:txBody>
      </p:sp>
      <p:sp>
        <p:nvSpPr>
          <p:cNvPr id="16" name="Footer Placeholder 4"/>
          <p:cNvSpPr>
            <a:spLocks noGrp="1"/>
          </p:cNvSpPr>
          <p:nvPr>
            <p:ph type="ftr" sz="quarter" idx="11"/>
          </p:nvPr>
        </p:nvSpPr>
        <p:spPr/>
        <p:txBody>
          <a:bodyPr/>
          <a:lstStyle/>
          <a:p>
            <a:r>
              <a:rPr lang="en-GB"/>
              <a:t>Introduction to E-commerce</a:t>
            </a:r>
          </a:p>
        </p:txBody>
      </p:sp>
      <p:sp>
        <p:nvSpPr>
          <p:cNvPr id="17" name="Slide Number Placeholder 5"/>
          <p:cNvSpPr>
            <a:spLocks noGrp="1"/>
          </p:cNvSpPr>
          <p:nvPr>
            <p:ph type="sldNum" sz="quarter" idx="12"/>
          </p:nvPr>
        </p:nvSpPr>
        <p:spPr/>
        <p:txBody>
          <a:bodyPr/>
          <a:lstStyle/>
          <a:p>
            <a:fld id="{62B5E1B0-00AD-4848-A3D5-075A810859DB}" type="slidenum">
              <a:rPr lang="en-GB"/>
              <a:pPr/>
              <a:t>27</a:t>
            </a:fld>
            <a:endParaRPr lang="en-GB"/>
          </a:p>
        </p:txBody>
      </p:sp>
      <p:sp>
        <p:nvSpPr>
          <p:cNvPr id="53252" name="Text Box 4"/>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lgn="ctr">
              <a:spcBef>
                <a:spcPct val="50000"/>
              </a:spcBef>
            </a:pPr>
            <a:r>
              <a:rPr lang="en-US" sz="3200" b="1"/>
              <a:t>INTERNET-ANABLED VALUE WEB</a:t>
            </a:r>
            <a:endParaRPr lang="en-GB" sz="3200" b="1"/>
          </a:p>
        </p:txBody>
      </p:sp>
      <p:sp>
        <p:nvSpPr>
          <p:cNvPr id="53253" name="Text Box 5"/>
          <p:cNvSpPr txBox="1">
            <a:spLocks noChangeArrowheads="1"/>
          </p:cNvSpPr>
          <p:nvPr/>
        </p:nvSpPr>
        <p:spPr bwMode="auto">
          <a:xfrm>
            <a:off x="3517900" y="3111500"/>
            <a:ext cx="2286000" cy="366713"/>
          </a:xfrm>
          <a:prstGeom prst="rect">
            <a:avLst/>
          </a:prstGeom>
          <a:solidFill>
            <a:srgbClr val="FF66CC"/>
          </a:solidFill>
          <a:ln w="9525">
            <a:noFill/>
            <a:miter lim="800000"/>
            <a:headEnd/>
            <a:tailEnd/>
          </a:ln>
          <a:effectLst/>
        </p:spPr>
        <p:txBody>
          <a:bodyPr>
            <a:spAutoFit/>
          </a:bodyPr>
          <a:lstStyle/>
          <a:p>
            <a:pPr algn="ctr">
              <a:spcBef>
                <a:spcPct val="50000"/>
              </a:spcBef>
            </a:pPr>
            <a:r>
              <a:rPr lang="en-US" sz="1800" b="1">
                <a:solidFill>
                  <a:srgbClr val="000000"/>
                </a:solidFill>
              </a:rPr>
              <a:t>FIRM/INDUSTRY</a:t>
            </a:r>
            <a:endParaRPr lang="en-GB" sz="1800" b="1">
              <a:solidFill>
                <a:srgbClr val="000000"/>
              </a:solidFill>
            </a:endParaRPr>
          </a:p>
        </p:txBody>
      </p:sp>
      <p:sp>
        <p:nvSpPr>
          <p:cNvPr id="53254" name="Text Box 6"/>
          <p:cNvSpPr txBox="1">
            <a:spLocks noChangeArrowheads="1"/>
          </p:cNvSpPr>
          <p:nvPr/>
        </p:nvSpPr>
        <p:spPr bwMode="auto">
          <a:xfrm>
            <a:off x="6832600" y="3098800"/>
            <a:ext cx="2286000" cy="366713"/>
          </a:xfrm>
          <a:prstGeom prst="rect">
            <a:avLst/>
          </a:prstGeom>
          <a:solidFill>
            <a:srgbClr val="FF66CC"/>
          </a:solidFill>
          <a:ln w="9525">
            <a:noFill/>
            <a:miter lim="800000"/>
            <a:headEnd/>
            <a:tailEnd/>
          </a:ln>
          <a:effectLst/>
        </p:spPr>
        <p:txBody>
          <a:bodyPr>
            <a:spAutoFit/>
          </a:bodyPr>
          <a:lstStyle/>
          <a:p>
            <a:pPr algn="ctr">
              <a:spcBef>
                <a:spcPct val="50000"/>
              </a:spcBef>
            </a:pPr>
            <a:r>
              <a:rPr lang="en-US" sz="1800" b="1">
                <a:solidFill>
                  <a:srgbClr val="000000"/>
                </a:solidFill>
              </a:rPr>
              <a:t>CUSTOMERS</a:t>
            </a:r>
            <a:endParaRPr lang="en-GB" sz="1800" b="1">
              <a:solidFill>
                <a:srgbClr val="000000"/>
              </a:solidFill>
            </a:endParaRPr>
          </a:p>
        </p:txBody>
      </p:sp>
      <p:sp>
        <p:nvSpPr>
          <p:cNvPr id="53255" name="Text Box 7"/>
          <p:cNvSpPr txBox="1">
            <a:spLocks noChangeArrowheads="1"/>
          </p:cNvSpPr>
          <p:nvPr/>
        </p:nvSpPr>
        <p:spPr bwMode="auto">
          <a:xfrm>
            <a:off x="3098800" y="5041900"/>
            <a:ext cx="3048000" cy="366713"/>
          </a:xfrm>
          <a:prstGeom prst="rect">
            <a:avLst/>
          </a:prstGeom>
          <a:solidFill>
            <a:srgbClr val="FF66CC"/>
          </a:solidFill>
          <a:ln w="9525">
            <a:noFill/>
            <a:miter lim="800000"/>
            <a:headEnd/>
            <a:tailEnd/>
          </a:ln>
          <a:effectLst/>
        </p:spPr>
        <p:txBody>
          <a:bodyPr>
            <a:spAutoFit/>
          </a:bodyPr>
          <a:lstStyle/>
          <a:p>
            <a:pPr algn="ctr">
              <a:spcBef>
                <a:spcPct val="50000"/>
              </a:spcBef>
            </a:pPr>
            <a:r>
              <a:rPr lang="en-US" sz="1800" b="1">
                <a:solidFill>
                  <a:srgbClr val="000000"/>
                </a:solidFill>
              </a:rPr>
              <a:t>INDIRECT SUPPLIERS</a:t>
            </a:r>
            <a:endParaRPr lang="en-GB" sz="1800" b="1">
              <a:solidFill>
                <a:srgbClr val="000000"/>
              </a:solidFill>
            </a:endParaRPr>
          </a:p>
        </p:txBody>
      </p:sp>
      <p:sp>
        <p:nvSpPr>
          <p:cNvPr id="53256" name="Text Box 8"/>
          <p:cNvSpPr txBox="1">
            <a:spLocks noChangeArrowheads="1"/>
          </p:cNvSpPr>
          <p:nvPr/>
        </p:nvSpPr>
        <p:spPr bwMode="auto">
          <a:xfrm>
            <a:off x="0" y="3086100"/>
            <a:ext cx="2514600" cy="366713"/>
          </a:xfrm>
          <a:prstGeom prst="rect">
            <a:avLst/>
          </a:prstGeom>
          <a:solidFill>
            <a:srgbClr val="FF66CC"/>
          </a:solidFill>
          <a:ln w="9525">
            <a:noFill/>
            <a:miter lim="800000"/>
            <a:headEnd/>
            <a:tailEnd/>
          </a:ln>
          <a:effectLst/>
        </p:spPr>
        <p:txBody>
          <a:bodyPr>
            <a:spAutoFit/>
          </a:bodyPr>
          <a:lstStyle/>
          <a:p>
            <a:pPr algn="ctr">
              <a:spcBef>
                <a:spcPct val="50000"/>
              </a:spcBef>
            </a:pPr>
            <a:r>
              <a:rPr lang="en-US" sz="1800" b="1">
                <a:solidFill>
                  <a:srgbClr val="000000"/>
                </a:solidFill>
              </a:rPr>
              <a:t>DIRECT SUPPLIERS</a:t>
            </a:r>
            <a:endParaRPr lang="en-GB" sz="1800" b="1">
              <a:solidFill>
                <a:srgbClr val="000000"/>
              </a:solidFill>
            </a:endParaRPr>
          </a:p>
        </p:txBody>
      </p:sp>
      <p:sp>
        <p:nvSpPr>
          <p:cNvPr id="53257" name="Text Box 9"/>
          <p:cNvSpPr txBox="1">
            <a:spLocks noChangeArrowheads="1"/>
          </p:cNvSpPr>
          <p:nvPr/>
        </p:nvSpPr>
        <p:spPr bwMode="auto">
          <a:xfrm>
            <a:off x="1854200" y="1168400"/>
            <a:ext cx="5562600" cy="366713"/>
          </a:xfrm>
          <a:prstGeom prst="rect">
            <a:avLst/>
          </a:prstGeom>
          <a:solidFill>
            <a:srgbClr val="FF66CC"/>
          </a:solidFill>
          <a:ln w="9525">
            <a:noFill/>
            <a:miter lim="800000"/>
            <a:headEnd/>
            <a:tailEnd/>
          </a:ln>
          <a:effectLst/>
        </p:spPr>
        <p:txBody>
          <a:bodyPr>
            <a:spAutoFit/>
          </a:bodyPr>
          <a:lstStyle/>
          <a:p>
            <a:pPr algn="ctr">
              <a:spcBef>
                <a:spcPct val="50000"/>
              </a:spcBef>
            </a:pPr>
            <a:r>
              <a:rPr lang="en-US" sz="1800" b="1">
                <a:solidFill>
                  <a:srgbClr val="000000"/>
                </a:solidFill>
              </a:rPr>
              <a:t>STRATEGIC ALLIANCE AND PARTNER FIRMS</a:t>
            </a:r>
            <a:endParaRPr lang="en-GB" sz="1800" b="1">
              <a:solidFill>
                <a:srgbClr val="000000"/>
              </a:solidFill>
            </a:endParaRPr>
          </a:p>
        </p:txBody>
      </p:sp>
      <p:sp>
        <p:nvSpPr>
          <p:cNvPr id="53258" name="AutoShape 10"/>
          <p:cNvSpPr>
            <a:spLocks noChangeArrowheads="1"/>
          </p:cNvSpPr>
          <p:nvPr/>
        </p:nvSpPr>
        <p:spPr bwMode="auto">
          <a:xfrm>
            <a:off x="2489200" y="3276600"/>
            <a:ext cx="1066800" cy="76200"/>
          </a:xfrm>
          <a:prstGeom prst="leftRightArrow">
            <a:avLst>
              <a:gd name="adj1" fmla="val 50000"/>
              <a:gd name="adj2" fmla="val 280000"/>
            </a:avLst>
          </a:prstGeom>
          <a:solidFill>
            <a:schemeClr val="accent1"/>
          </a:solidFill>
          <a:ln w="9525">
            <a:solidFill>
              <a:schemeClr val="tx1"/>
            </a:solidFill>
            <a:miter lim="800000"/>
            <a:headEnd/>
            <a:tailEnd/>
          </a:ln>
          <a:effectLst/>
        </p:spPr>
        <p:txBody>
          <a:bodyPr wrap="none" anchor="ctr"/>
          <a:lstStyle/>
          <a:p>
            <a:endParaRPr lang="en-US"/>
          </a:p>
        </p:txBody>
      </p:sp>
      <p:sp>
        <p:nvSpPr>
          <p:cNvPr id="53259" name="AutoShape 11"/>
          <p:cNvSpPr>
            <a:spLocks noChangeArrowheads="1"/>
          </p:cNvSpPr>
          <p:nvPr/>
        </p:nvSpPr>
        <p:spPr bwMode="auto">
          <a:xfrm>
            <a:off x="5791200" y="3251200"/>
            <a:ext cx="1066800" cy="76200"/>
          </a:xfrm>
          <a:prstGeom prst="leftRightArrow">
            <a:avLst>
              <a:gd name="adj1" fmla="val 50000"/>
              <a:gd name="adj2" fmla="val 280000"/>
            </a:avLst>
          </a:prstGeom>
          <a:solidFill>
            <a:schemeClr val="accent1"/>
          </a:solidFill>
          <a:ln w="9525">
            <a:solidFill>
              <a:schemeClr val="tx1"/>
            </a:solidFill>
            <a:miter lim="800000"/>
            <a:headEnd/>
            <a:tailEnd/>
          </a:ln>
          <a:effectLst/>
        </p:spPr>
        <p:txBody>
          <a:bodyPr wrap="none" anchor="ctr"/>
          <a:lstStyle/>
          <a:p>
            <a:endParaRPr lang="en-US"/>
          </a:p>
        </p:txBody>
      </p:sp>
      <p:sp>
        <p:nvSpPr>
          <p:cNvPr id="53260" name="AutoShape 12"/>
          <p:cNvSpPr>
            <a:spLocks noChangeArrowheads="1"/>
          </p:cNvSpPr>
          <p:nvPr/>
        </p:nvSpPr>
        <p:spPr bwMode="auto">
          <a:xfrm>
            <a:off x="4584700" y="1587500"/>
            <a:ext cx="76200" cy="1524000"/>
          </a:xfrm>
          <a:prstGeom prst="upDownArrow">
            <a:avLst>
              <a:gd name="adj1" fmla="val 50000"/>
              <a:gd name="adj2" fmla="val 400000"/>
            </a:avLst>
          </a:prstGeom>
          <a:solidFill>
            <a:schemeClr val="accent1"/>
          </a:solidFill>
          <a:ln w="9525">
            <a:solidFill>
              <a:schemeClr val="tx1"/>
            </a:solidFill>
            <a:miter lim="800000"/>
            <a:headEnd/>
            <a:tailEnd/>
          </a:ln>
          <a:effectLst/>
        </p:spPr>
        <p:txBody>
          <a:bodyPr wrap="none" anchor="ctr"/>
          <a:lstStyle/>
          <a:p>
            <a:endParaRPr lang="en-US"/>
          </a:p>
        </p:txBody>
      </p:sp>
      <p:sp>
        <p:nvSpPr>
          <p:cNvPr id="53261" name="AutoShape 13"/>
          <p:cNvSpPr>
            <a:spLocks noChangeArrowheads="1"/>
          </p:cNvSpPr>
          <p:nvPr/>
        </p:nvSpPr>
        <p:spPr bwMode="auto">
          <a:xfrm>
            <a:off x="4584700" y="3505200"/>
            <a:ext cx="76200" cy="1524000"/>
          </a:xfrm>
          <a:prstGeom prst="upDownArrow">
            <a:avLst>
              <a:gd name="adj1" fmla="val 50000"/>
              <a:gd name="adj2" fmla="val 400000"/>
            </a:avLst>
          </a:prstGeom>
          <a:solidFill>
            <a:schemeClr val="accent1"/>
          </a:solidFill>
          <a:ln w="9525">
            <a:solidFill>
              <a:schemeClr val="tx1"/>
            </a:solidFill>
            <a:miter lim="800000"/>
            <a:headEnd/>
            <a:tailEnd/>
          </a:ln>
          <a:effectLst/>
        </p:spPr>
        <p:txBody>
          <a:bodyPr wrap="none" anchor="ctr"/>
          <a:lstStyle/>
          <a:p>
            <a:endParaRPr lang="en-US"/>
          </a:p>
        </p:txBody>
      </p:sp>
      <p:sp>
        <p:nvSpPr>
          <p:cNvPr id="53262" name="Text Box 14"/>
          <p:cNvSpPr txBox="1">
            <a:spLocks noChangeArrowheads="1"/>
          </p:cNvSpPr>
          <p:nvPr/>
        </p:nvSpPr>
        <p:spPr bwMode="auto">
          <a:xfrm>
            <a:off x="1612900" y="3581400"/>
            <a:ext cx="2895600" cy="730250"/>
          </a:xfrm>
          <a:prstGeom prst="rect">
            <a:avLst/>
          </a:prstGeom>
          <a:noFill/>
          <a:ln w="9525">
            <a:noFill/>
            <a:miter lim="800000"/>
            <a:headEnd/>
            <a:tailEnd/>
          </a:ln>
          <a:effectLst/>
        </p:spPr>
        <p:txBody>
          <a:bodyPr>
            <a:spAutoFit/>
          </a:bodyPr>
          <a:lstStyle/>
          <a:p>
            <a:pPr>
              <a:spcBef>
                <a:spcPct val="50000"/>
              </a:spcBef>
            </a:pPr>
            <a:r>
              <a:rPr lang="en-US" b="1"/>
              <a:t>Supply Chain Management Systems: Private Industrial Networks, Net Market-Places</a:t>
            </a:r>
            <a:endParaRPr lang="en-GB" b="1"/>
          </a:p>
        </p:txBody>
      </p:sp>
      <p:sp>
        <p:nvSpPr>
          <p:cNvPr id="53263" name="Text Box 15"/>
          <p:cNvSpPr txBox="1">
            <a:spLocks noChangeArrowheads="1"/>
          </p:cNvSpPr>
          <p:nvPr/>
        </p:nvSpPr>
        <p:spPr bwMode="auto">
          <a:xfrm>
            <a:off x="4737100" y="3568700"/>
            <a:ext cx="4191000" cy="517525"/>
          </a:xfrm>
          <a:prstGeom prst="rect">
            <a:avLst/>
          </a:prstGeom>
          <a:noFill/>
          <a:ln w="9525">
            <a:noFill/>
            <a:miter lim="800000"/>
            <a:headEnd/>
            <a:tailEnd/>
          </a:ln>
          <a:effectLst/>
        </p:spPr>
        <p:txBody>
          <a:bodyPr>
            <a:spAutoFit/>
          </a:bodyPr>
          <a:lstStyle/>
          <a:p>
            <a:pPr algn="ctr">
              <a:spcBef>
                <a:spcPct val="50000"/>
              </a:spcBef>
            </a:pPr>
            <a:r>
              <a:rPr lang="en-US" b="1"/>
              <a:t>Customer Relationship Management (CRM) System</a:t>
            </a:r>
            <a:r>
              <a:rPr lang="en-US"/>
              <a:t> </a:t>
            </a:r>
            <a:endParaRPr lang="en-GB"/>
          </a:p>
        </p:txBody>
      </p:sp>
      <p:sp>
        <p:nvSpPr>
          <p:cNvPr id="53264" name="Text Box 16"/>
          <p:cNvSpPr txBox="1">
            <a:spLocks noChangeArrowheads="1"/>
          </p:cNvSpPr>
          <p:nvPr/>
        </p:nvSpPr>
        <p:spPr bwMode="auto">
          <a:xfrm>
            <a:off x="2921000" y="2616200"/>
            <a:ext cx="1905000" cy="517525"/>
          </a:xfrm>
          <a:prstGeom prst="rect">
            <a:avLst/>
          </a:prstGeom>
          <a:noFill/>
          <a:ln w="9525">
            <a:noFill/>
            <a:miter lim="800000"/>
            <a:headEnd/>
            <a:tailEnd/>
          </a:ln>
          <a:effectLst/>
        </p:spPr>
        <p:txBody>
          <a:bodyPr>
            <a:spAutoFit/>
          </a:bodyPr>
          <a:lstStyle/>
          <a:p>
            <a:pPr algn="ctr">
              <a:spcBef>
                <a:spcPct val="50000"/>
              </a:spcBef>
            </a:pPr>
            <a:r>
              <a:rPr lang="en-US" b="1"/>
              <a:t>ERP Systems, Legacy Systems</a:t>
            </a:r>
            <a:endParaRPr lang="en-GB"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500" fill="hold"/>
                                        <p:tgtEl>
                                          <p:spTgt spid="53253"/>
                                        </p:tgtEl>
                                        <p:attrNameLst>
                                          <p:attrName>ppt_w</p:attrName>
                                        </p:attrNameLst>
                                      </p:cBhvr>
                                      <p:tavLst>
                                        <p:tav tm="0">
                                          <p:val>
                                            <p:fltVal val="0"/>
                                          </p:val>
                                        </p:tav>
                                        <p:tav tm="100000">
                                          <p:val>
                                            <p:strVal val="#ppt_w"/>
                                          </p:val>
                                        </p:tav>
                                      </p:tavLst>
                                    </p:anim>
                                    <p:anim calcmode="lin" valueType="num">
                                      <p:cBhvr>
                                        <p:cTn id="8" dur="500" fill="hold"/>
                                        <p:tgtEl>
                                          <p:spTgt spid="5325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3254"/>
                                        </p:tgtEl>
                                        <p:attrNameLst>
                                          <p:attrName>style.visibility</p:attrName>
                                        </p:attrNameLst>
                                      </p:cBhvr>
                                      <p:to>
                                        <p:strVal val="visible"/>
                                      </p:to>
                                    </p:set>
                                    <p:anim calcmode="lin" valueType="num">
                                      <p:cBhvr>
                                        <p:cTn id="13" dur="500" fill="hold"/>
                                        <p:tgtEl>
                                          <p:spTgt spid="53254"/>
                                        </p:tgtEl>
                                        <p:attrNameLst>
                                          <p:attrName>ppt_w</p:attrName>
                                        </p:attrNameLst>
                                      </p:cBhvr>
                                      <p:tavLst>
                                        <p:tav tm="0">
                                          <p:val>
                                            <p:fltVal val="0"/>
                                          </p:val>
                                        </p:tav>
                                        <p:tav tm="100000">
                                          <p:val>
                                            <p:strVal val="#ppt_w"/>
                                          </p:val>
                                        </p:tav>
                                      </p:tavLst>
                                    </p:anim>
                                    <p:anim calcmode="lin" valueType="num">
                                      <p:cBhvr>
                                        <p:cTn id="14" dur="500" fill="hold"/>
                                        <p:tgtEl>
                                          <p:spTgt spid="5325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3256"/>
                                        </p:tgtEl>
                                        <p:attrNameLst>
                                          <p:attrName>style.visibility</p:attrName>
                                        </p:attrNameLst>
                                      </p:cBhvr>
                                      <p:to>
                                        <p:strVal val="visible"/>
                                      </p:to>
                                    </p:set>
                                    <p:anim calcmode="lin" valueType="num">
                                      <p:cBhvr>
                                        <p:cTn id="19" dur="500" fill="hold"/>
                                        <p:tgtEl>
                                          <p:spTgt spid="53256"/>
                                        </p:tgtEl>
                                        <p:attrNameLst>
                                          <p:attrName>ppt_w</p:attrName>
                                        </p:attrNameLst>
                                      </p:cBhvr>
                                      <p:tavLst>
                                        <p:tav tm="0">
                                          <p:val>
                                            <p:fltVal val="0"/>
                                          </p:val>
                                        </p:tav>
                                        <p:tav tm="100000">
                                          <p:val>
                                            <p:strVal val="#ppt_w"/>
                                          </p:val>
                                        </p:tav>
                                      </p:tavLst>
                                    </p:anim>
                                    <p:anim calcmode="lin" valueType="num">
                                      <p:cBhvr>
                                        <p:cTn id="20" dur="500" fill="hold"/>
                                        <p:tgtEl>
                                          <p:spTgt spid="5325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3255"/>
                                        </p:tgtEl>
                                        <p:attrNameLst>
                                          <p:attrName>style.visibility</p:attrName>
                                        </p:attrNameLst>
                                      </p:cBhvr>
                                      <p:to>
                                        <p:strVal val="visible"/>
                                      </p:to>
                                    </p:set>
                                    <p:anim calcmode="lin" valueType="num">
                                      <p:cBhvr>
                                        <p:cTn id="25" dur="500" fill="hold"/>
                                        <p:tgtEl>
                                          <p:spTgt spid="53255"/>
                                        </p:tgtEl>
                                        <p:attrNameLst>
                                          <p:attrName>ppt_w</p:attrName>
                                        </p:attrNameLst>
                                      </p:cBhvr>
                                      <p:tavLst>
                                        <p:tav tm="0">
                                          <p:val>
                                            <p:fltVal val="0"/>
                                          </p:val>
                                        </p:tav>
                                        <p:tav tm="100000">
                                          <p:val>
                                            <p:strVal val="#ppt_w"/>
                                          </p:val>
                                        </p:tav>
                                      </p:tavLst>
                                    </p:anim>
                                    <p:anim calcmode="lin" valueType="num">
                                      <p:cBhvr>
                                        <p:cTn id="26" dur="500" fill="hold"/>
                                        <p:tgtEl>
                                          <p:spTgt spid="5325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3257"/>
                                        </p:tgtEl>
                                        <p:attrNameLst>
                                          <p:attrName>style.visibility</p:attrName>
                                        </p:attrNameLst>
                                      </p:cBhvr>
                                      <p:to>
                                        <p:strVal val="visible"/>
                                      </p:to>
                                    </p:set>
                                    <p:anim calcmode="lin" valueType="num">
                                      <p:cBhvr>
                                        <p:cTn id="31" dur="500" fill="hold"/>
                                        <p:tgtEl>
                                          <p:spTgt spid="53257"/>
                                        </p:tgtEl>
                                        <p:attrNameLst>
                                          <p:attrName>ppt_w</p:attrName>
                                        </p:attrNameLst>
                                      </p:cBhvr>
                                      <p:tavLst>
                                        <p:tav tm="0">
                                          <p:val>
                                            <p:fltVal val="0"/>
                                          </p:val>
                                        </p:tav>
                                        <p:tav tm="100000">
                                          <p:val>
                                            <p:strVal val="#ppt_w"/>
                                          </p:val>
                                        </p:tav>
                                      </p:tavLst>
                                    </p:anim>
                                    <p:anim calcmode="lin" valueType="num">
                                      <p:cBhvr>
                                        <p:cTn id="32" dur="500" fill="hold"/>
                                        <p:tgtEl>
                                          <p:spTgt spid="5325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3263"/>
                                        </p:tgtEl>
                                        <p:attrNameLst>
                                          <p:attrName>style.visibility</p:attrName>
                                        </p:attrNameLst>
                                      </p:cBhvr>
                                      <p:to>
                                        <p:strVal val="visible"/>
                                      </p:to>
                                    </p:set>
                                    <p:anim calcmode="lin" valueType="num">
                                      <p:cBhvr>
                                        <p:cTn id="37" dur="500" fill="hold"/>
                                        <p:tgtEl>
                                          <p:spTgt spid="53263"/>
                                        </p:tgtEl>
                                        <p:attrNameLst>
                                          <p:attrName>ppt_w</p:attrName>
                                        </p:attrNameLst>
                                      </p:cBhvr>
                                      <p:tavLst>
                                        <p:tav tm="0">
                                          <p:val>
                                            <p:fltVal val="0"/>
                                          </p:val>
                                        </p:tav>
                                        <p:tav tm="100000">
                                          <p:val>
                                            <p:strVal val="#ppt_w"/>
                                          </p:val>
                                        </p:tav>
                                      </p:tavLst>
                                    </p:anim>
                                    <p:anim calcmode="lin" valueType="num">
                                      <p:cBhvr>
                                        <p:cTn id="38" dur="500" fill="hold"/>
                                        <p:tgtEl>
                                          <p:spTgt spid="5326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3262"/>
                                        </p:tgtEl>
                                        <p:attrNameLst>
                                          <p:attrName>style.visibility</p:attrName>
                                        </p:attrNameLst>
                                      </p:cBhvr>
                                      <p:to>
                                        <p:strVal val="visible"/>
                                      </p:to>
                                    </p:set>
                                    <p:anim calcmode="lin" valueType="num">
                                      <p:cBhvr>
                                        <p:cTn id="43" dur="500" fill="hold"/>
                                        <p:tgtEl>
                                          <p:spTgt spid="53262"/>
                                        </p:tgtEl>
                                        <p:attrNameLst>
                                          <p:attrName>ppt_w</p:attrName>
                                        </p:attrNameLst>
                                      </p:cBhvr>
                                      <p:tavLst>
                                        <p:tav tm="0">
                                          <p:val>
                                            <p:fltVal val="0"/>
                                          </p:val>
                                        </p:tav>
                                        <p:tav tm="100000">
                                          <p:val>
                                            <p:strVal val="#ppt_w"/>
                                          </p:val>
                                        </p:tav>
                                      </p:tavLst>
                                    </p:anim>
                                    <p:anim calcmode="lin" valueType="num">
                                      <p:cBhvr>
                                        <p:cTn id="44" dur="500" fill="hold"/>
                                        <p:tgtEl>
                                          <p:spTgt spid="53262"/>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53264"/>
                                        </p:tgtEl>
                                        <p:attrNameLst>
                                          <p:attrName>style.visibility</p:attrName>
                                        </p:attrNameLst>
                                      </p:cBhvr>
                                      <p:to>
                                        <p:strVal val="visible"/>
                                      </p:to>
                                    </p:set>
                                    <p:anim calcmode="lin" valueType="num">
                                      <p:cBhvr>
                                        <p:cTn id="49" dur="500" fill="hold"/>
                                        <p:tgtEl>
                                          <p:spTgt spid="53264"/>
                                        </p:tgtEl>
                                        <p:attrNameLst>
                                          <p:attrName>ppt_w</p:attrName>
                                        </p:attrNameLst>
                                      </p:cBhvr>
                                      <p:tavLst>
                                        <p:tav tm="0">
                                          <p:val>
                                            <p:fltVal val="0"/>
                                          </p:val>
                                        </p:tav>
                                        <p:tav tm="100000">
                                          <p:val>
                                            <p:strVal val="#ppt_w"/>
                                          </p:val>
                                        </p:tav>
                                      </p:tavLst>
                                    </p:anim>
                                    <p:anim calcmode="lin" valueType="num">
                                      <p:cBhvr>
                                        <p:cTn id="50" dur="500" fill="hold"/>
                                        <p:tgtEl>
                                          <p:spTgt spid="532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P spid="53255" grpId="0" animBg="1"/>
      <p:bldP spid="53256" grpId="0" animBg="1"/>
      <p:bldP spid="53257" grpId="0" animBg="1"/>
      <p:bldP spid="53262" grpId="0"/>
      <p:bldP spid="53263" grpId="0"/>
      <p:bldP spid="532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Norton University</a:t>
            </a:r>
          </a:p>
        </p:txBody>
      </p:sp>
      <p:sp>
        <p:nvSpPr>
          <p:cNvPr id="5" name="Footer Placeholder 4"/>
          <p:cNvSpPr>
            <a:spLocks noGrp="1"/>
          </p:cNvSpPr>
          <p:nvPr>
            <p:ph type="ftr" sz="quarter" idx="11"/>
          </p:nvPr>
        </p:nvSpPr>
        <p:spPr/>
        <p:txBody>
          <a:bodyPr/>
          <a:lstStyle/>
          <a:p>
            <a:r>
              <a:rPr lang="en-GB"/>
              <a:t>Introduction to E-commerce</a:t>
            </a:r>
          </a:p>
        </p:txBody>
      </p:sp>
      <p:sp>
        <p:nvSpPr>
          <p:cNvPr id="6" name="Slide Number Placeholder 5"/>
          <p:cNvSpPr>
            <a:spLocks noGrp="1"/>
          </p:cNvSpPr>
          <p:nvPr>
            <p:ph type="sldNum" sz="quarter" idx="12"/>
          </p:nvPr>
        </p:nvSpPr>
        <p:spPr/>
        <p:txBody>
          <a:bodyPr/>
          <a:lstStyle/>
          <a:p>
            <a:fld id="{2A8F10FC-1FB1-4E7A-A8E9-6E0F782D7595}" type="slidenum">
              <a:rPr lang="en-GB"/>
              <a:pPr/>
              <a:t>28</a:t>
            </a:fld>
            <a:endParaRPr lang="en-GB"/>
          </a:p>
        </p:txBody>
      </p:sp>
      <p:sp>
        <p:nvSpPr>
          <p:cNvPr id="55300" name="Text Box 4"/>
          <p:cNvSpPr txBox="1">
            <a:spLocks noChangeArrowheads="1"/>
          </p:cNvSpPr>
          <p:nvPr/>
        </p:nvSpPr>
        <p:spPr bwMode="auto">
          <a:xfrm>
            <a:off x="2781300" y="76200"/>
            <a:ext cx="3581400" cy="701675"/>
          </a:xfrm>
          <a:prstGeom prst="rect">
            <a:avLst/>
          </a:prstGeom>
          <a:noFill/>
          <a:ln w="9525">
            <a:noFill/>
            <a:miter lim="800000"/>
            <a:headEnd/>
            <a:tailEnd/>
          </a:ln>
          <a:effectLst/>
        </p:spPr>
        <p:txBody>
          <a:bodyPr>
            <a:spAutoFit/>
          </a:bodyPr>
          <a:lstStyle/>
          <a:p>
            <a:pPr algn="ctr">
              <a:spcBef>
                <a:spcPct val="50000"/>
              </a:spcBef>
            </a:pPr>
            <a:r>
              <a:rPr lang="en-US" sz="4000" b="1"/>
              <a:t>QUESTIONS</a:t>
            </a:r>
            <a:endParaRPr lang="en-GB" sz="4000" b="1"/>
          </a:p>
        </p:txBody>
      </p:sp>
      <p:sp>
        <p:nvSpPr>
          <p:cNvPr id="55301" name="Text Box 5"/>
          <p:cNvSpPr txBox="1">
            <a:spLocks noChangeArrowheads="1"/>
          </p:cNvSpPr>
          <p:nvPr/>
        </p:nvSpPr>
        <p:spPr bwMode="auto">
          <a:xfrm>
            <a:off x="0" y="1244600"/>
            <a:ext cx="9144000" cy="3529013"/>
          </a:xfrm>
          <a:prstGeom prst="rect">
            <a:avLst/>
          </a:prstGeom>
          <a:solidFill>
            <a:srgbClr val="000066"/>
          </a:solidFill>
          <a:ln w="9525">
            <a:noFill/>
            <a:miter lim="800000"/>
            <a:headEnd/>
            <a:tailEnd/>
          </a:ln>
          <a:effectLst/>
        </p:spPr>
        <p:txBody>
          <a:bodyPr>
            <a:spAutoFit/>
          </a:bodyPr>
          <a:lstStyle/>
          <a:p>
            <a:pPr>
              <a:spcBef>
                <a:spcPct val="50000"/>
              </a:spcBef>
            </a:pPr>
            <a:r>
              <a:rPr lang="en-US" sz="1800" b="1"/>
              <a:t>1- What is a business model? How does it differ from a business plan?</a:t>
            </a:r>
          </a:p>
          <a:p>
            <a:pPr>
              <a:spcBef>
                <a:spcPct val="50000"/>
              </a:spcBef>
            </a:pPr>
            <a:r>
              <a:rPr lang="en-US" sz="1800" b="1"/>
              <a:t>2- What are the eight key components of an effective business model?</a:t>
            </a:r>
          </a:p>
          <a:p>
            <a:pPr>
              <a:spcBef>
                <a:spcPct val="50000"/>
              </a:spcBef>
            </a:pPr>
            <a:r>
              <a:rPr lang="en-US" sz="1800" b="1"/>
              <a:t>3- What are some of the specific ways that a company can obtain a competitive advantage?</a:t>
            </a:r>
          </a:p>
          <a:p>
            <a:pPr>
              <a:spcBef>
                <a:spcPct val="50000"/>
              </a:spcBef>
            </a:pPr>
            <a:r>
              <a:rPr lang="en-US" sz="1800" b="1"/>
              <a:t>4- What are some business models seen in the C2C and P2P E-commerce areas?</a:t>
            </a:r>
          </a:p>
          <a:p>
            <a:pPr>
              <a:spcBef>
                <a:spcPct val="50000"/>
              </a:spcBef>
            </a:pPr>
            <a:r>
              <a:rPr lang="en-US" sz="1800" b="1"/>
              <a:t>5- Who are the major players in an industry value chain and how are they impacted by E-commerce technology?</a:t>
            </a:r>
          </a:p>
          <a:p>
            <a:pPr>
              <a:spcBef>
                <a:spcPct val="50000"/>
              </a:spcBef>
            </a:pPr>
            <a:r>
              <a:rPr lang="en-US" sz="1800" b="1"/>
              <a:t>6- What are four generic business strategies for achieving a profitable business?</a:t>
            </a:r>
            <a:endParaRPr lang="en-GB"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p:cTn id="7" dur="500" fill="hold"/>
                                        <p:tgtEl>
                                          <p:spTgt spid="55301"/>
                                        </p:tgtEl>
                                        <p:attrNameLst>
                                          <p:attrName>ppt_w</p:attrName>
                                        </p:attrNameLst>
                                      </p:cBhvr>
                                      <p:tavLst>
                                        <p:tav tm="0">
                                          <p:val>
                                            <p:fltVal val="0"/>
                                          </p:val>
                                        </p:tav>
                                        <p:tav tm="100000">
                                          <p:val>
                                            <p:strVal val="#ppt_w"/>
                                          </p:val>
                                        </p:tav>
                                      </p:tavLst>
                                    </p:anim>
                                    <p:anim calcmode="lin" valueType="num">
                                      <p:cBhvr>
                                        <p:cTn id="8" dur="500" fill="hold"/>
                                        <p:tgtEl>
                                          <p:spTgt spid="553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t>Norton University</a:t>
            </a:r>
          </a:p>
        </p:txBody>
      </p:sp>
      <p:sp>
        <p:nvSpPr>
          <p:cNvPr id="5" name="Footer Placeholder 4"/>
          <p:cNvSpPr>
            <a:spLocks noGrp="1"/>
          </p:cNvSpPr>
          <p:nvPr>
            <p:ph type="ftr" sz="quarter" idx="11"/>
          </p:nvPr>
        </p:nvSpPr>
        <p:spPr/>
        <p:txBody>
          <a:bodyPr/>
          <a:lstStyle/>
          <a:p>
            <a:r>
              <a:rPr lang="en-GB"/>
              <a:t>Introduction to E-commerce</a:t>
            </a:r>
          </a:p>
        </p:txBody>
      </p:sp>
      <p:sp>
        <p:nvSpPr>
          <p:cNvPr id="6" name="Slide Number Placeholder 5"/>
          <p:cNvSpPr>
            <a:spLocks noGrp="1"/>
          </p:cNvSpPr>
          <p:nvPr>
            <p:ph type="sldNum" sz="quarter" idx="12"/>
          </p:nvPr>
        </p:nvSpPr>
        <p:spPr/>
        <p:txBody>
          <a:bodyPr/>
          <a:lstStyle/>
          <a:p>
            <a:fld id="{66F8A0E2-6662-4142-876A-4A79EE8E93A6}" type="slidenum">
              <a:rPr lang="en-GB"/>
              <a:pPr/>
              <a:t>3</a:t>
            </a:fld>
            <a:endParaRPr lang="en-GB"/>
          </a:p>
        </p:txBody>
      </p:sp>
      <p:sp>
        <p:nvSpPr>
          <p:cNvPr id="28676" name="Text Box 4"/>
          <p:cNvSpPr txBox="1">
            <a:spLocks noChangeArrowheads="1"/>
          </p:cNvSpPr>
          <p:nvPr/>
        </p:nvSpPr>
        <p:spPr bwMode="auto">
          <a:xfrm>
            <a:off x="2298700" y="228600"/>
            <a:ext cx="4495800" cy="579438"/>
          </a:xfrm>
          <a:prstGeom prst="rect">
            <a:avLst/>
          </a:prstGeom>
          <a:noFill/>
          <a:ln w="9525">
            <a:noFill/>
            <a:miter lim="800000"/>
            <a:headEnd/>
            <a:tailEnd/>
          </a:ln>
          <a:effectLst/>
        </p:spPr>
        <p:txBody>
          <a:bodyPr>
            <a:spAutoFit/>
          </a:bodyPr>
          <a:lstStyle/>
          <a:p>
            <a:pPr>
              <a:spcBef>
                <a:spcPct val="50000"/>
              </a:spcBef>
            </a:pPr>
            <a:r>
              <a:rPr lang="en-US" sz="3200" b="1" u="sng"/>
              <a:t>Learning Objectives</a:t>
            </a:r>
            <a:endParaRPr lang="en-GB" sz="3200" b="1" u="sng"/>
          </a:p>
        </p:txBody>
      </p:sp>
      <p:sp>
        <p:nvSpPr>
          <p:cNvPr id="28677" name="Text Box 5"/>
          <p:cNvSpPr txBox="1">
            <a:spLocks noChangeArrowheads="1"/>
          </p:cNvSpPr>
          <p:nvPr/>
        </p:nvSpPr>
        <p:spPr bwMode="auto">
          <a:xfrm>
            <a:off x="0" y="1219200"/>
            <a:ext cx="9144000" cy="5006975"/>
          </a:xfrm>
          <a:prstGeom prst="rect">
            <a:avLst/>
          </a:prstGeom>
          <a:solidFill>
            <a:schemeClr val="bg2"/>
          </a:solidFill>
          <a:ln w="9525">
            <a:noFill/>
            <a:miter lim="800000"/>
            <a:headEnd/>
            <a:tailEnd/>
          </a:ln>
          <a:effectLst/>
        </p:spPr>
        <p:txBody>
          <a:bodyPr>
            <a:spAutoFit/>
          </a:bodyPr>
          <a:lstStyle/>
          <a:p>
            <a:pPr>
              <a:spcBef>
                <a:spcPct val="50000"/>
              </a:spcBef>
            </a:pPr>
            <a:r>
              <a:rPr lang="en-US" sz="1800"/>
              <a:t>	</a:t>
            </a:r>
            <a:r>
              <a:rPr lang="en-US" sz="2800"/>
              <a:t>- Identify the key components of E-commerce 	   business models.</a:t>
            </a:r>
          </a:p>
          <a:p>
            <a:pPr>
              <a:spcBef>
                <a:spcPct val="50000"/>
              </a:spcBef>
            </a:pPr>
            <a:r>
              <a:rPr lang="en-US" sz="2800"/>
              <a:t>	- Describe the major B2C business models.</a:t>
            </a:r>
          </a:p>
          <a:p>
            <a:pPr>
              <a:spcBef>
                <a:spcPct val="50000"/>
              </a:spcBef>
            </a:pPr>
            <a:r>
              <a:rPr lang="en-US" sz="2800"/>
              <a:t>	- Describe the major B2B business models.</a:t>
            </a:r>
          </a:p>
          <a:p>
            <a:pPr>
              <a:spcBef>
                <a:spcPct val="50000"/>
              </a:spcBef>
            </a:pPr>
            <a:r>
              <a:rPr lang="en-US" sz="2800"/>
              <a:t>	- Recognize business models in other emerging 	   areas of E-commerce.</a:t>
            </a:r>
          </a:p>
          <a:p>
            <a:pPr>
              <a:spcBef>
                <a:spcPct val="50000"/>
              </a:spcBef>
            </a:pPr>
            <a:r>
              <a:rPr lang="en-US" sz="2800"/>
              <a:t>	- Understand key business concepts and strategies 	   applicable to E-commerce.</a:t>
            </a:r>
          </a:p>
          <a:p>
            <a:pPr>
              <a:spcBef>
                <a:spcPct val="50000"/>
              </a:spcBef>
            </a:pP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500" fill="hold"/>
                                        <p:tgtEl>
                                          <p:spTgt spid="28677"/>
                                        </p:tgtEl>
                                        <p:attrNameLst>
                                          <p:attrName>ppt_w</p:attrName>
                                        </p:attrNameLst>
                                      </p:cBhvr>
                                      <p:tavLst>
                                        <p:tav tm="0">
                                          <p:val>
                                            <p:fltVal val="0"/>
                                          </p:val>
                                        </p:tav>
                                        <p:tav tm="100000">
                                          <p:val>
                                            <p:strVal val="#ppt_w"/>
                                          </p:val>
                                        </p:tav>
                                      </p:tavLst>
                                    </p:anim>
                                    <p:anim calcmode="lin" valueType="num">
                                      <p:cBhvr>
                                        <p:cTn id="8" dur="500" fill="hold"/>
                                        <p:tgtEl>
                                          <p:spTgt spid="286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GB"/>
              <a:t>Norton University</a:t>
            </a:r>
          </a:p>
        </p:txBody>
      </p:sp>
      <p:sp>
        <p:nvSpPr>
          <p:cNvPr id="10" name="Footer Placeholder 4"/>
          <p:cNvSpPr>
            <a:spLocks noGrp="1"/>
          </p:cNvSpPr>
          <p:nvPr>
            <p:ph type="ftr" sz="quarter" idx="11"/>
          </p:nvPr>
        </p:nvSpPr>
        <p:spPr/>
        <p:txBody>
          <a:bodyPr/>
          <a:lstStyle/>
          <a:p>
            <a:r>
              <a:rPr lang="en-GB"/>
              <a:t>Introduction to E-commerce</a:t>
            </a:r>
          </a:p>
        </p:txBody>
      </p:sp>
      <p:sp>
        <p:nvSpPr>
          <p:cNvPr id="11" name="Slide Number Placeholder 5"/>
          <p:cNvSpPr>
            <a:spLocks noGrp="1"/>
          </p:cNvSpPr>
          <p:nvPr>
            <p:ph type="sldNum" sz="quarter" idx="12"/>
          </p:nvPr>
        </p:nvSpPr>
        <p:spPr/>
        <p:txBody>
          <a:bodyPr/>
          <a:lstStyle/>
          <a:p>
            <a:fld id="{A41F6B1B-EA8D-4D4F-AB24-00CFB0A1F8DD}" type="slidenum">
              <a:rPr lang="en-GB"/>
              <a:pPr/>
              <a:t>4</a:t>
            </a:fld>
            <a:endParaRPr lang="en-GB"/>
          </a:p>
        </p:txBody>
      </p:sp>
      <p:sp>
        <p:nvSpPr>
          <p:cNvPr id="30724" name="Text Box 4"/>
          <p:cNvSpPr txBox="1">
            <a:spLocks noChangeArrowheads="1"/>
          </p:cNvSpPr>
          <p:nvPr/>
        </p:nvSpPr>
        <p:spPr bwMode="auto">
          <a:xfrm>
            <a:off x="685800" y="88900"/>
            <a:ext cx="7391400" cy="579438"/>
          </a:xfrm>
          <a:prstGeom prst="rect">
            <a:avLst/>
          </a:prstGeom>
          <a:noFill/>
          <a:ln w="9525">
            <a:noFill/>
            <a:miter lim="800000"/>
            <a:headEnd/>
            <a:tailEnd/>
          </a:ln>
          <a:effectLst/>
        </p:spPr>
        <p:txBody>
          <a:bodyPr>
            <a:spAutoFit/>
          </a:bodyPr>
          <a:lstStyle/>
          <a:p>
            <a:pPr algn="ctr">
              <a:spcBef>
                <a:spcPct val="50000"/>
              </a:spcBef>
            </a:pPr>
            <a:r>
              <a:rPr lang="en-US" sz="3200" b="1"/>
              <a:t>E-COMMERCE BUSINESS MODELS</a:t>
            </a:r>
            <a:endParaRPr lang="en-GB" sz="3200" b="1"/>
          </a:p>
        </p:txBody>
      </p:sp>
      <p:sp>
        <p:nvSpPr>
          <p:cNvPr id="30725" name="Text Box 5"/>
          <p:cNvSpPr txBox="1">
            <a:spLocks noChangeArrowheads="1"/>
          </p:cNvSpPr>
          <p:nvPr/>
        </p:nvSpPr>
        <p:spPr bwMode="auto">
          <a:xfrm>
            <a:off x="76200" y="1231900"/>
            <a:ext cx="4648200" cy="519113"/>
          </a:xfrm>
          <a:prstGeom prst="rect">
            <a:avLst/>
          </a:prstGeom>
          <a:noFill/>
          <a:ln w="9525">
            <a:noFill/>
            <a:miter lim="800000"/>
            <a:headEnd/>
            <a:tailEnd/>
          </a:ln>
          <a:effectLst/>
        </p:spPr>
        <p:txBody>
          <a:bodyPr>
            <a:spAutoFit/>
          </a:bodyPr>
          <a:lstStyle/>
          <a:p>
            <a:pPr>
              <a:spcBef>
                <a:spcPct val="50000"/>
              </a:spcBef>
            </a:pPr>
            <a:r>
              <a:rPr lang="en-US" sz="2800" b="1"/>
              <a:t>What is business model?</a:t>
            </a:r>
            <a:endParaRPr lang="en-GB" sz="2800" b="1"/>
          </a:p>
        </p:txBody>
      </p:sp>
      <p:sp>
        <p:nvSpPr>
          <p:cNvPr id="30726" name="Text Box 6"/>
          <p:cNvSpPr txBox="1">
            <a:spLocks noChangeArrowheads="1"/>
          </p:cNvSpPr>
          <p:nvPr/>
        </p:nvSpPr>
        <p:spPr bwMode="auto">
          <a:xfrm>
            <a:off x="25400" y="1676400"/>
            <a:ext cx="9118600" cy="822325"/>
          </a:xfrm>
          <a:prstGeom prst="rect">
            <a:avLst/>
          </a:prstGeom>
          <a:solidFill>
            <a:schemeClr val="bg2"/>
          </a:solidFill>
          <a:ln w="9525">
            <a:noFill/>
            <a:miter lim="800000"/>
            <a:headEnd/>
            <a:tailEnd/>
          </a:ln>
          <a:effectLst/>
        </p:spPr>
        <p:txBody>
          <a:bodyPr>
            <a:spAutoFit/>
          </a:bodyPr>
          <a:lstStyle/>
          <a:p>
            <a:pPr>
              <a:spcBef>
                <a:spcPct val="50000"/>
              </a:spcBef>
            </a:pPr>
            <a:r>
              <a:rPr lang="en-US" sz="2400"/>
              <a:t>A set of planned activities designed to result in a profit in a marketplace.</a:t>
            </a:r>
            <a:endParaRPr lang="en-GB" sz="2400"/>
          </a:p>
        </p:txBody>
      </p:sp>
      <p:sp>
        <p:nvSpPr>
          <p:cNvPr id="30727" name="Text Box 7"/>
          <p:cNvSpPr txBox="1">
            <a:spLocks noChangeArrowheads="1"/>
          </p:cNvSpPr>
          <p:nvPr/>
        </p:nvSpPr>
        <p:spPr bwMode="auto">
          <a:xfrm>
            <a:off x="63500" y="3098800"/>
            <a:ext cx="4508500" cy="519113"/>
          </a:xfrm>
          <a:prstGeom prst="rect">
            <a:avLst/>
          </a:prstGeom>
          <a:noFill/>
          <a:ln w="9525">
            <a:noFill/>
            <a:miter lim="800000"/>
            <a:headEnd/>
            <a:tailEnd/>
          </a:ln>
          <a:effectLst/>
        </p:spPr>
        <p:txBody>
          <a:bodyPr>
            <a:spAutoFit/>
          </a:bodyPr>
          <a:lstStyle/>
          <a:p>
            <a:pPr>
              <a:spcBef>
                <a:spcPct val="50000"/>
              </a:spcBef>
            </a:pPr>
            <a:r>
              <a:rPr lang="en-US" sz="2800" b="1"/>
              <a:t>What is business plan?</a:t>
            </a:r>
            <a:endParaRPr lang="en-GB" sz="2800" b="1"/>
          </a:p>
        </p:txBody>
      </p:sp>
      <p:sp>
        <p:nvSpPr>
          <p:cNvPr id="30729" name="Text Box 9"/>
          <p:cNvSpPr txBox="1">
            <a:spLocks noChangeArrowheads="1"/>
          </p:cNvSpPr>
          <p:nvPr/>
        </p:nvSpPr>
        <p:spPr bwMode="auto">
          <a:xfrm>
            <a:off x="0" y="3543300"/>
            <a:ext cx="9144000" cy="457200"/>
          </a:xfrm>
          <a:prstGeom prst="rect">
            <a:avLst/>
          </a:prstGeom>
          <a:solidFill>
            <a:schemeClr val="bg2"/>
          </a:solidFill>
          <a:ln w="9525">
            <a:noFill/>
            <a:miter lim="800000"/>
            <a:headEnd/>
            <a:tailEnd/>
          </a:ln>
          <a:effectLst/>
        </p:spPr>
        <p:txBody>
          <a:bodyPr>
            <a:spAutoFit/>
          </a:bodyPr>
          <a:lstStyle/>
          <a:p>
            <a:pPr>
              <a:spcBef>
                <a:spcPct val="50000"/>
              </a:spcBef>
            </a:pPr>
            <a:r>
              <a:rPr lang="en-US" sz="2400"/>
              <a:t>A document that describes a firm’s business model.</a:t>
            </a:r>
            <a:endParaRPr lang="en-GB" sz="2400"/>
          </a:p>
        </p:txBody>
      </p:sp>
      <p:sp>
        <p:nvSpPr>
          <p:cNvPr id="30730" name="Text Box 10"/>
          <p:cNvSpPr txBox="1">
            <a:spLocks noChangeArrowheads="1"/>
          </p:cNvSpPr>
          <p:nvPr/>
        </p:nvSpPr>
        <p:spPr bwMode="auto">
          <a:xfrm>
            <a:off x="76200" y="4673600"/>
            <a:ext cx="7239000" cy="519113"/>
          </a:xfrm>
          <a:prstGeom prst="rect">
            <a:avLst/>
          </a:prstGeom>
          <a:noFill/>
          <a:ln w="9525">
            <a:noFill/>
            <a:miter lim="800000"/>
            <a:headEnd/>
            <a:tailEnd/>
          </a:ln>
          <a:effectLst/>
        </p:spPr>
        <p:txBody>
          <a:bodyPr>
            <a:spAutoFit/>
          </a:bodyPr>
          <a:lstStyle/>
          <a:p>
            <a:pPr>
              <a:spcBef>
                <a:spcPct val="50000"/>
              </a:spcBef>
            </a:pPr>
            <a:r>
              <a:rPr lang="en-US" sz="2800" b="1"/>
              <a:t>What is E-commerce business model?</a:t>
            </a:r>
            <a:endParaRPr lang="en-GB" sz="2800" b="1"/>
          </a:p>
        </p:txBody>
      </p:sp>
      <p:sp>
        <p:nvSpPr>
          <p:cNvPr id="30731" name="Text Box 11"/>
          <p:cNvSpPr txBox="1">
            <a:spLocks noChangeArrowheads="1"/>
          </p:cNvSpPr>
          <p:nvPr/>
        </p:nvSpPr>
        <p:spPr bwMode="auto">
          <a:xfrm>
            <a:off x="0" y="5092700"/>
            <a:ext cx="9144000" cy="822325"/>
          </a:xfrm>
          <a:prstGeom prst="rect">
            <a:avLst/>
          </a:prstGeom>
          <a:solidFill>
            <a:schemeClr val="bg2"/>
          </a:solidFill>
          <a:ln w="9525">
            <a:noFill/>
            <a:miter lim="800000"/>
            <a:headEnd/>
            <a:tailEnd/>
          </a:ln>
          <a:effectLst/>
        </p:spPr>
        <p:txBody>
          <a:bodyPr>
            <a:spAutoFit/>
          </a:bodyPr>
          <a:lstStyle/>
          <a:p>
            <a:pPr>
              <a:spcBef>
                <a:spcPct val="50000"/>
              </a:spcBef>
            </a:pPr>
            <a:r>
              <a:rPr lang="en-US" sz="2400"/>
              <a:t>A business model that aims to use and leverage the unique qualities of the internet and the World Wide Web.</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additive="base">
                                        <p:cTn id="7" dur="500" fill="hold"/>
                                        <p:tgtEl>
                                          <p:spTgt spid="30725"/>
                                        </p:tgtEl>
                                        <p:attrNameLst>
                                          <p:attrName>ppt_x</p:attrName>
                                        </p:attrNameLst>
                                      </p:cBhvr>
                                      <p:tavLst>
                                        <p:tav tm="0">
                                          <p:val>
                                            <p:strVal val="1+#ppt_w/2"/>
                                          </p:val>
                                        </p:tav>
                                        <p:tav tm="100000">
                                          <p:val>
                                            <p:strVal val="#ppt_x"/>
                                          </p:val>
                                        </p:tav>
                                      </p:tavLst>
                                    </p:anim>
                                    <p:anim calcmode="lin" valueType="num">
                                      <p:cBhvr additive="base">
                                        <p:cTn id="8"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6"/>
                                        </p:tgtEl>
                                        <p:attrNameLst>
                                          <p:attrName>style.visibility</p:attrName>
                                        </p:attrNameLst>
                                      </p:cBhvr>
                                      <p:to>
                                        <p:strVal val="visible"/>
                                      </p:to>
                                    </p:set>
                                    <p:anim calcmode="lin" valueType="num">
                                      <p:cBhvr>
                                        <p:cTn id="13" dur="500" fill="hold"/>
                                        <p:tgtEl>
                                          <p:spTgt spid="30726"/>
                                        </p:tgtEl>
                                        <p:attrNameLst>
                                          <p:attrName>ppt_w</p:attrName>
                                        </p:attrNameLst>
                                      </p:cBhvr>
                                      <p:tavLst>
                                        <p:tav tm="0">
                                          <p:val>
                                            <p:fltVal val="0"/>
                                          </p:val>
                                        </p:tav>
                                        <p:tav tm="100000">
                                          <p:val>
                                            <p:strVal val="#ppt_w"/>
                                          </p:val>
                                        </p:tav>
                                      </p:tavLst>
                                    </p:anim>
                                    <p:anim calcmode="lin" valueType="num">
                                      <p:cBhvr>
                                        <p:cTn id="14" dur="500" fill="hold"/>
                                        <p:tgtEl>
                                          <p:spTgt spid="3072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7"/>
                                        </p:tgtEl>
                                        <p:attrNameLst>
                                          <p:attrName>style.visibility</p:attrName>
                                        </p:attrNameLst>
                                      </p:cBhvr>
                                      <p:to>
                                        <p:strVal val="visible"/>
                                      </p:to>
                                    </p:set>
                                    <p:anim calcmode="lin" valueType="num">
                                      <p:cBhvr additive="base">
                                        <p:cTn id="19" dur="500" fill="hold"/>
                                        <p:tgtEl>
                                          <p:spTgt spid="30727"/>
                                        </p:tgtEl>
                                        <p:attrNameLst>
                                          <p:attrName>ppt_x</p:attrName>
                                        </p:attrNameLst>
                                      </p:cBhvr>
                                      <p:tavLst>
                                        <p:tav tm="0">
                                          <p:val>
                                            <p:strVal val="1+#ppt_w/2"/>
                                          </p:val>
                                        </p:tav>
                                        <p:tav tm="100000">
                                          <p:val>
                                            <p:strVal val="#ppt_x"/>
                                          </p:val>
                                        </p:tav>
                                      </p:tavLst>
                                    </p:anim>
                                    <p:anim calcmode="lin" valueType="num">
                                      <p:cBhvr additive="base">
                                        <p:cTn id="20"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29"/>
                                        </p:tgtEl>
                                        <p:attrNameLst>
                                          <p:attrName>style.visibility</p:attrName>
                                        </p:attrNameLst>
                                      </p:cBhvr>
                                      <p:to>
                                        <p:strVal val="visible"/>
                                      </p:to>
                                    </p:set>
                                    <p:anim calcmode="lin" valueType="num">
                                      <p:cBhvr>
                                        <p:cTn id="25" dur="500" fill="hold"/>
                                        <p:tgtEl>
                                          <p:spTgt spid="30729"/>
                                        </p:tgtEl>
                                        <p:attrNameLst>
                                          <p:attrName>ppt_w</p:attrName>
                                        </p:attrNameLst>
                                      </p:cBhvr>
                                      <p:tavLst>
                                        <p:tav tm="0">
                                          <p:val>
                                            <p:fltVal val="0"/>
                                          </p:val>
                                        </p:tav>
                                        <p:tav tm="100000">
                                          <p:val>
                                            <p:strVal val="#ppt_w"/>
                                          </p:val>
                                        </p:tav>
                                      </p:tavLst>
                                    </p:anim>
                                    <p:anim calcmode="lin" valueType="num">
                                      <p:cBhvr>
                                        <p:cTn id="26" dur="500" fill="hold"/>
                                        <p:tgtEl>
                                          <p:spTgt spid="3072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30"/>
                                        </p:tgtEl>
                                        <p:attrNameLst>
                                          <p:attrName>style.visibility</p:attrName>
                                        </p:attrNameLst>
                                      </p:cBhvr>
                                      <p:to>
                                        <p:strVal val="visible"/>
                                      </p:to>
                                    </p:set>
                                    <p:anim calcmode="lin" valueType="num">
                                      <p:cBhvr additive="base">
                                        <p:cTn id="31" dur="500" fill="hold"/>
                                        <p:tgtEl>
                                          <p:spTgt spid="30730"/>
                                        </p:tgtEl>
                                        <p:attrNameLst>
                                          <p:attrName>ppt_x</p:attrName>
                                        </p:attrNameLst>
                                      </p:cBhvr>
                                      <p:tavLst>
                                        <p:tav tm="0">
                                          <p:val>
                                            <p:strVal val="1+#ppt_w/2"/>
                                          </p:val>
                                        </p:tav>
                                        <p:tav tm="100000">
                                          <p:val>
                                            <p:strVal val="#ppt_x"/>
                                          </p:val>
                                        </p:tav>
                                      </p:tavLst>
                                    </p:anim>
                                    <p:anim calcmode="lin" valueType="num">
                                      <p:cBhvr additive="base">
                                        <p:cTn id="32" dur="500" fill="hold"/>
                                        <p:tgtEl>
                                          <p:spTgt spid="307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0731"/>
                                        </p:tgtEl>
                                        <p:attrNameLst>
                                          <p:attrName>style.visibility</p:attrName>
                                        </p:attrNameLst>
                                      </p:cBhvr>
                                      <p:to>
                                        <p:strVal val="visible"/>
                                      </p:to>
                                    </p:set>
                                    <p:anim calcmode="lin" valueType="num">
                                      <p:cBhvr>
                                        <p:cTn id="37" dur="500" fill="hold"/>
                                        <p:tgtEl>
                                          <p:spTgt spid="30731"/>
                                        </p:tgtEl>
                                        <p:attrNameLst>
                                          <p:attrName>ppt_w</p:attrName>
                                        </p:attrNameLst>
                                      </p:cBhvr>
                                      <p:tavLst>
                                        <p:tav tm="0">
                                          <p:val>
                                            <p:fltVal val="0"/>
                                          </p:val>
                                        </p:tav>
                                        <p:tav tm="100000">
                                          <p:val>
                                            <p:strVal val="#ppt_w"/>
                                          </p:val>
                                        </p:tav>
                                      </p:tavLst>
                                    </p:anim>
                                    <p:anim calcmode="lin" valueType="num">
                                      <p:cBhvr>
                                        <p:cTn id="38" dur="500" fill="hold"/>
                                        <p:tgtEl>
                                          <p:spTgt spid="307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animBg="1"/>
      <p:bldP spid="30727" grpId="0"/>
      <p:bldP spid="30729" grpId="0" animBg="1"/>
      <p:bldP spid="30730" grpId="0"/>
      <p:bldP spid="307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t>Norton University</a:t>
            </a:r>
          </a:p>
        </p:txBody>
      </p:sp>
      <p:sp>
        <p:nvSpPr>
          <p:cNvPr id="6" name="Footer Placeholder 4"/>
          <p:cNvSpPr>
            <a:spLocks noGrp="1"/>
          </p:cNvSpPr>
          <p:nvPr>
            <p:ph type="ftr" sz="quarter" idx="11"/>
          </p:nvPr>
        </p:nvSpPr>
        <p:spPr/>
        <p:txBody>
          <a:bodyPr/>
          <a:lstStyle/>
          <a:p>
            <a:r>
              <a:rPr lang="en-GB"/>
              <a:t>Introduction to E-commerce</a:t>
            </a:r>
          </a:p>
        </p:txBody>
      </p:sp>
      <p:sp>
        <p:nvSpPr>
          <p:cNvPr id="7" name="Slide Number Placeholder 5"/>
          <p:cNvSpPr>
            <a:spLocks noGrp="1"/>
          </p:cNvSpPr>
          <p:nvPr>
            <p:ph type="sldNum" sz="quarter" idx="12"/>
          </p:nvPr>
        </p:nvSpPr>
        <p:spPr/>
        <p:txBody>
          <a:bodyPr/>
          <a:lstStyle/>
          <a:p>
            <a:fld id="{1BA20161-0158-47F3-BB39-18B20D7DEDF0}" type="slidenum">
              <a:rPr lang="en-GB"/>
              <a:pPr/>
              <a:t>5</a:t>
            </a:fld>
            <a:endParaRPr lang="en-GB"/>
          </a:p>
        </p:txBody>
      </p:sp>
      <p:sp>
        <p:nvSpPr>
          <p:cNvPr id="31748" name="Text Box 4"/>
          <p:cNvSpPr txBox="1">
            <a:spLocks noChangeArrowheads="1"/>
          </p:cNvSpPr>
          <p:nvPr/>
        </p:nvSpPr>
        <p:spPr bwMode="auto">
          <a:xfrm>
            <a:off x="876300" y="63500"/>
            <a:ext cx="7493000" cy="1066800"/>
          </a:xfrm>
          <a:prstGeom prst="rect">
            <a:avLst/>
          </a:prstGeom>
          <a:noFill/>
          <a:ln w="9525">
            <a:noFill/>
            <a:miter lim="800000"/>
            <a:headEnd/>
            <a:tailEnd/>
          </a:ln>
          <a:effectLst/>
        </p:spPr>
        <p:txBody>
          <a:bodyPr>
            <a:spAutoFit/>
          </a:bodyPr>
          <a:lstStyle/>
          <a:p>
            <a:pPr algn="ctr">
              <a:spcBef>
                <a:spcPct val="50000"/>
              </a:spcBef>
            </a:pPr>
            <a:r>
              <a:rPr lang="en-US" sz="3200" b="1"/>
              <a:t>EIGHT KEY ELEMENT OF                                  A BUSINESS MODEL</a:t>
            </a:r>
            <a:endParaRPr lang="en-GB" sz="3200" b="1"/>
          </a:p>
        </p:txBody>
      </p:sp>
      <p:sp>
        <p:nvSpPr>
          <p:cNvPr id="31749" name="Text Box 5"/>
          <p:cNvSpPr txBox="1">
            <a:spLocks noChangeArrowheads="1"/>
          </p:cNvSpPr>
          <p:nvPr/>
        </p:nvSpPr>
        <p:spPr bwMode="auto">
          <a:xfrm>
            <a:off x="0" y="1841500"/>
            <a:ext cx="9144000" cy="1552575"/>
          </a:xfrm>
          <a:prstGeom prst="rect">
            <a:avLst/>
          </a:prstGeom>
          <a:solidFill>
            <a:schemeClr val="accent1"/>
          </a:solidFill>
          <a:ln w="9525">
            <a:noFill/>
            <a:miter lim="800000"/>
            <a:headEnd/>
            <a:tailEnd/>
          </a:ln>
          <a:effectLst/>
        </p:spPr>
        <p:txBody>
          <a:bodyPr>
            <a:spAutoFit/>
          </a:bodyPr>
          <a:lstStyle/>
          <a:p>
            <a:pPr>
              <a:spcBef>
                <a:spcPct val="50000"/>
              </a:spcBef>
            </a:pPr>
            <a:r>
              <a:rPr lang="en-US" sz="2400" b="1" u="sng"/>
              <a:t>1- Value Proposition:</a:t>
            </a:r>
            <a:r>
              <a:rPr lang="en-US" sz="2400" b="1"/>
              <a:t> </a:t>
            </a:r>
            <a:r>
              <a:rPr lang="en-US" sz="2400"/>
              <a:t>How a company’s product or service fulfills the needs of customers. Typical E-commerce value propositions include personalization, customization, convenience, and reduction of product search and price delivery costs.</a:t>
            </a:r>
            <a:endParaRPr lang="en-GB" sz="3200"/>
          </a:p>
        </p:txBody>
      </p:sp>
      <p:sp>
        <p:nvSpPr>
          <p:cNvPr id="31750" name="Text Box 6"/>
          <p:cNvSpPr txBox="1">
            <a:spLocks noChangeArrowheads="1"/>
          </p:cNvSpPr>
          <p:nvPr/>
        </p:nvSpPr>
        <p:spPr bwMode="auto">
          <a:xfrm>
            <a:off x="0" y="3949700"/>
            <a:ext cx="9144000" cy="1552575"/>
          </a:xfrm>
          <a:prstGeom prst="rect">
            <a:avLst/>
          </a:prstGeom>
          <a:solidFill>
            <a:schemeClr val="accent1"/>
          </a:solidFill>
          <a:ln w="9525">
            <a:noFill/>
            <a:miter lim="800000"/>
            <a:headEnd/>
            <a:tailEnd/>
          </a:ln>
          <a:effectLst/>
        </p:spPr>
        <p:txBody>
          <a:bodyPr>
            <a:spAutoFit/>
          </a:bodyPr>
          <a:lstStyle/>
          <a:p>
            <a:pPr>
              <a:spcBef>
                <a:spcPct val="50000"/>
              </a:spcBef>
            </a:pPr>
            <a:r>
              <a:rPr lang="en-US" sz="2400" b="1" u="sng"/>
              <a:t>2- Revenue Model:</a:t>
            </a:r>
            <a:r>
              <a:rPr lang="en-US" sz="2400" b="1"/>
              <a:t> </a:t>
            </a:r>
            <a:r>
              <a:rPr lang="en-US" sz="2400"/>
              <a:t>How the company plans to make money from its operations. Major E-commerce revenue models include the advertising model, subscription model, transaction fee model, sales model, and affiliate model.</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ppt_w</p:attrName>
                                        </p:attrNameLst>
                                      </p:cBhvr>
                                      <p:tavLst>
                                        <p:tav tm="0">
                                          <p:val>
                                            <p:fltVal val="0"/>
                                          </p:val>
                                        </p:tav>
                                        <p:tav tm="100000">
                                          <p:val>
                                            <p:strVal val="#ppt_w"/>
                                          </p:val>
                                        </p:tav>
                                      </p:tavLst>
                                    </p:anim>
                                    <p:anim calcmode="lin" valueType="num">
                                      <p:cBhvr>
                                        <p:cTn id="8" dur="500" fill="hold"/>
                                        <p:tgtEl>
                                          <p:spTgt spid="3174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1750"/>
                                        </p:tgtEl>
                                        <p:attrNameLst>
                                          <p:attrName>style.visibility</p:attrName>
                                        </p:attrNameLst>
                                      </p:cBhvr>
                                      <p:to>
                                        <p:strVal val="visible"/>
                                      </p:to>
                                    </p:set>
                                    <p:anim calcmode="lin" valueType="num">
                                      <p:cBhvr>
                                        <p:cTn id="13" dur="500" fill="hold"/>
                                        <p:tgtEl>
                                          <p:spTgt spid="31750"/>
                                        </p:tgtEl>
                                        <p:attrNameLst>
                                          <p:attrName>ppt_w</p:attrName>
                                        </p:attrNameLst>
                                      </p:cBhvr>
                                      <p:tavLst>
                                        <p:tav tm="0">
                                          <p:val>
                                            <p:fltVal val="0"/>
                                          </p:val>
                                        </p:tav>
                                        <p:tav tm="100000">
                                          <p:val>
                                            <p:strVal val="#ppt_w"/>
                                          </p:val>
                                        </p:tav>
                                      </p:tavLst>
                                    </p:anim>
                                    <p:anim calcmode="lin" valueType="num">
                                      <p:cBhvr>
                                        <p:cTn id="14" dur="500" fill="hold"/>
                                        <p:tgtEl>
                                          <p:spTgt spid="317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t>Norton University</a:t>
            </a:r>
          </a:p>
        </p:txBody>
      </p:sp>
      <p:sp>
        <p:nvSpPr>
          <p:cNvPr id="6" name="Footer Placeholder 4"/>
          <p:cNvSpPr>
            <a:spLocks noGrp="1"/>
          </p:cNvSpPr>
          <p:nvPr>
            <p:ph type="ftr" sz="quarter" idx="11"/>
          </p:nvPr>
        </p:nvSpPr>
        <p:spPr/>
        <p:txBody>
          <a:bodyPr/>
          <a:lstStyle/>
          <a:p>
            <a:r>
              <a:rPr lang="en-GB"/>
              <a:t>Introduction to E-commerce</a:t>
            </a:r>
          </a:p>
        </p:txBody>
      </p:sp>
      <p:sp>
        <p:nvSpPr>
          <p:cNvPr id="7" name="Slide Number Placeholder 5"/>
          <p:cNvSpPr>
            <a:spLocks noGrp="1"/>
          </p:cNvSpPr>
          <p:nvPr>
            <p:ph type="sldNum" sz="quarter" idx="12"/>
          </p:nvPr>
        </p:nvSpPr>
        <p:spPr/>
        <p:txBody>
          <a:bodyPr/>
          <a:lstStyle/>
          <a:p>
            <a:fld id="{5DD1A3D6-E066-4667-B994-179A514CDFD3}" type="slidenum">
              <a:rPr lang="en-GB"/>
              <a:pPr/>
              <a:t>6</a:t>
            </a:fld>
            <a:endParaRPr lang="en-GB"/>
          </a:p>
        </p:txBody>
      </p:sp>
      <p:sp>
        <p:nvSpPr>
          <p:cNvPr id="32772" name="Text Box 4"/>
          <p:cNvSpPr txBox="1">
            <a:spLocks noChangeArrowheads="1"/>
          </p:cNvSpPr>
          <p:nvPr/>
        </p:nvSpPr>
        <p:spPr bwMode="auto">
          <a:xfrm>
            <a:off x="876300" y="63500"/>
            <a:ext cx="7493000" cy="1066800"/>
          </a:xfrm>
          <a:prstGeom prst="rect">
            <a:avLst/>
          </a:prstGeom>
          <a:noFill/>
          <a:ln w="9525">
            <a:noFill/>
            <a:miter lim="800000"/>
            <a:headEnd/>
            <a:tailEnd/>
          </a:ln>
          <a:effectLst/>
        </p:spPr>
        <p:txBody>
          <a:bodyPr>
            <a:spAutoFit/>
          </a:bodyPr>
          <a:lstStyle/>
          <a:p>
            <a:pPr algn="ctr">
              <a:spcBef>
                <a:spcPct val="50000"/>
              </a:spcBef>
            </a:pPr>
            <a:r>
              <a:rPr lang="en-US" sz="3200" b="1"/>
              <a:t>EIGHT KEY ELEMENT OF                                  A BUSINESS MODEL (Cont.)</a:t>
            </a:r>
            <a:endParaRPr lang="en-GB" sz="3200" b="1"/>
          </a:p>
        </p:txBody>
      </p:sp>
      <p:sp>
        <p:nvSpPr>
          <p:cNvPr id="32773" name="Text Box 5"/>
          <p:cNvSpPr txBox="1">
            <a:spLocks noChangeArrowheads="1"/>
          </p:cNvSpPr>
          <p:nvPr/>
        </p:nvSpPr>
        <p:spPr bwMode="auto">
          <a:xfrm>
            <a:off x="0" y="1841500"/>
            <a:ext cx="9144000" cy="822325"/>
          </a:xfrm>
          <a:prstGeom prst="rect">
            <a:avLst/>
          </a:prstGeom>
          <a:solidFill>
            <a:schemeClr val="accent1"/>
          </a:solidFill>
          <a:ln w="9525">
            <a:noFill/>
            <a:miter lim="800000"/>
            <a:headEnd/>
            <a:tailEnd/>
          </a:ln>
          <a:effectLst/>
        </p:spPr>
        <p:txBody>
          <a:bodyPr>
            <a:spAutoFit/>
          </a:bodyPr>
          <a:lstStyle/>
          <a:p>
            <a:pPr>
              <a:spcBef>
                <a:spcPct val="50000"/>
              </a:spcBef>
            </a:pPr>
            <a:r>
              <a:rPr lang="en-US" sz="2400" b="1" u="sng"/>
              <a:t>3- Market Opportunity:</a:t>
            </a:r>
            <a:r>
              <a:rPr lang="en-US" sz="2400" b="1"/>
              <a:t> </a:t>
            </a:r>
            <a:r>
              <a:rPr lang="en-US" sz="2400"/>
              <a:t>The revenue potential within a company’s intended market-space.</a:t>
            </a:r>
            <a:endParaRPr lang="en-GB" sz="3200"/>
          </a:p>
        </p:txBody>
      </p:sp>
      <p:sp>
        <p:nvSpPr>
          <p:cNvPr id="32774" name="Text Box 6"/>
          <p:cNvSpPr txBox="1">
            <a:spLocks noChangeArrowheads="1"/>
          </p:cNvSpPr>
          <p:nvPr/>
        </p:nvSpPr>
        <p:spPr bwMode="auto">
          <a:xfrm>
            <a:off x="0" y="3352800"/>
            <a:ext cx="9144000" cy="1187450"/>
          </a:xfrm>
          <a:prstGeom prst="rect">
            <a:avLst/>
          </a:prstGeom>
          <a:solidFill>
            <a:schemeClr val="accent1"/>
          </a:solidFill>
          <a:ln w="9525">
            <a:noFill/>
            <a:miter lim="800000"/>
            <a:headEnd/>
            <a:tailEnd/>
          </a:ln>
          <a:effectLst/>
        </p:spPr>
        <p:txBody>
          <a:bodyPr>
            <a:spAutoFit/>
          </a:bodyPr>
          <a:lstStyle/>
          <a:p>
            <a:pPr>
              <a:spcBef>
                <a:spcPct val="50000"/>
              </a:spcBef>
            </a:pPr>
            <a:r>
              <a:rPr lang="en-US" sz="2400" b="1" u="sng"/>
              <a:t>4- Competitive Environment:</a:t>
            </a:r>
            <a:r>
              <a:rPr lang="en-US" sz="2400" b="1"/>
              <a:t> </a:t>
            </a:r>
            <a:r>
              <a:rPr lang="en-US" sz="2400"/>
              <a:t>The direct and indirect competitors doing business in the same market-space, including how many there are and how profitable they are.</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500" fill="hold"/>
                                        <p:tgtEl>
                                          <p:spTgt spid="32773"/>
                                        </p:tgtEl>
                                        <p:attrNameLst>
                                          <p:attrName>ppt_w</p:attrName>
                                        </p:attrNameLst>
                                      </p:cBhvr>
                                      <p:tavLst>
                                        <p:tav tm="0">
                                          <p:val>
                                            <p:fltVal val="0"/>
                                          </p:val>
                                        </p:tav>
                                        <p:tav tm="100000">
                                          <p:val>
                                            <p:strVal val="#ppt_w"/>
                                          </p:val>
                                        </p:tav>
                                      </p:tavLst>
                                    </p:anim>
                                    <p:anim calcmode="lin" valueType="num">
                                      <p:cBhvr>
                                        <p:cTn id="8" dur="500" fill="hold"/>
                                        <p:tgtEl>
                                          <p:spTgt spid="3277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774"/>
                                        </p:tgtEl>
                                        <p:attrNameLst>
                                          <p:attrName>style.visibility</p:attrName>
                                        </p:attrNameLst>
                                      </p:cBhvr>
                                      <p:to>
                                        <p:strVal val="visible"/>
                                      </p:to>
                                    </p:set>
                                    <p:anim calcmode="lin" valueType="num">
                                      <p:cBhvr>
                                        <p:cTn id="13" dur="500" fill="hold"/>
                                        <p:tgtEl>
                                          <p:spTgt spid="32774"/>
                                        </p:tgtEl>
                                        <p:attrNameLst>
                                          <p:attrName>ppt_w</p:attrName>
                                        </p:attrNameLst>
                                      </p:cBhvr>
                                      <p:tavLst>
                                        <p:tav tm="0">
                                          <p:val>
                                            <p:fltVal val="0"/>
                                          </p:val>
                                        </p:tav>
                                        <p:tav tm="100000">
                                          <p:val>
                                            <p:strVal val="#ppt_w"/>
                                          </p:val>
                                        </p:tav>
                                      </p:tavLst>
                                    </p:anim>
                                    <p:anim calcmode="lin" valueType="num">
                                      <p:cBhvr>
                                        <p:cTn id="14" dur="500" fill="hold"/>
                                        <p:tgtEl>
                                          <p:spTgt spid="327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t>Norton University</a:t>
            </a:r>
          </a:p>
        </p:txBody>
      </p:sp>
      <p:sp>
        <p:nvSpPr>
          <p:cNvPr id="6" name="Footer Placeholder 4"/>
          <p:cNvSpPr>
            <a:spLocks noGrp="1"/>
          </p:cNvSpPr>
          <p:nvPr>
            <p:ph type="ftr" sz="quarter" idx="11"/>
          </p:nvPr>
        </p:nvSpPr>
        <p:spPr/>
        <p:txBody>
          <a:bodyPr/>
          <a:lstStyle/>
          <a:p>
            <a:r>
              <a:rPr lang="en-GB"/>
              <a:t>Introduction to E-commerce</a:t>
            </a:r>
          </a:p>
        </p:txBody>
      </p:sp>
      <p:sp>
        <p:nvSpPr>
          <p:cNvPr id="7" name="Slide Number Placeholder 5"/>
          <p:cNvSpPr>
            <a:spLocks noGrp="1"/>
          </p:cNvSpPr>
          <p:nvPr>
            <p:ph type="sldNum" sz="quarter" idx="12"/>
          </p:nvPr>
        </p:nvSpPr>
        <p:spPr/>
        <p:txBody>
          <a:bodyPr/>
          <a:lstStyle/>
          <a:p>
            <a:fld id="{C86547EE-EF48-4A8A-A4BB-441FFAE31028}" type="slidenum">
              <a:rPr lang="en-GB"/>
              <a:pPr/>
              <a:t>7</a:t>
            </a:fld>
            <a:endParaRPr lang="en-GB"/>
          </a:p>
        </p:txBody>
      </p:sp>
      <p:sp>
        <p:nvSpPr>
          <p:cNvPr id="33796" name="Text Box 4"/>
          <p:cNvSpPr txBox="1">
            <a:spLocks noChangeArrowheads="1"/>
          </p:cNvSpPr>
          <p:nvPr/>
        </p:nvSpPr>
        <p:spPr bwMode="auto">
          <a:xfrm>
            <a:off x="876300" y="63500"/>
            <a:ext cx="7493000" cy="1066800"/>
          </a:xfrm>
          <a:prstGeom prst="rect">
            <a:avLst/>
          </a:prstGeom>
          <a:noFill/>
          <a:ln w="9525">
            <a:noFill/>
            <a:miter lim="800000"/>
            <a:headEnd/>
            <a:tailEnd/>
          </a:ln>
          <a:effectLst/>
        </p:spPr>
        <p:txBody>
          <a:bodyPr>
            <a:spAutoFit/>
          </a:bodyPr>
          <a:lstStyle/>
          <a:p>
            <a:pPr algn="ctr">
              <a:spcBef>
                <a:spcPct val="50000"/>
              </a:spcBef>
            </a:pPr>
            <a:r>
              <a:rPr lang="en-US" sz="3200" b="1"/>
              <a:t>EIGHT KEY ELEMENT OF                                  A BUSINESS MODEL (Cont.)</a:t>
            </a:r>
            <a:endParaRPr lang="en-GB" sz="3200" b="1"/>
          </a:p>
        </p:txBody>
      </p:sp>
      <p:sp>
        <p:nvSpPr>
          <p:cNvPr id="33797" name="Text Box 5"/>
          <p:cNvSpPr txBox="1">
            <a:spLocks noChangeArrowheads="1"/>
          </p:cNvSpPr>
          <p:nvPr/>
        </p:nvSpPr>
        <p:spPr bwMode="auto">
          <a:xfrm>
            <a:off x="0" y="1841500"/>
            <a:ext cx="9144000" cy="1187450"/>
          </a:xfrm>
          <a:prstGeom prst="rect">
            <a:avLst/>
          </a:prstGeom>
          <a:solidFill>
            <a:schemeClr val="accent1"/>
          </a:solidFill>
          <a:ln w="9525">
            <a:noFill/>
            <a:miter lim="800000"/>
            <a:headEnd/>
            <a:tailEnd/>
          </a:ln>
          <a:effectLst/>
        </p:spPr>
        <p:txBody>
          <a:bodyPr>
            <a:spAutoFit/>
          </a:bodyPr>
          <a:lstStyle/>
          <a:p>
            <a:pPr>
              <a:spcBef>
                <a:spcPct val="50000"/>
              </a:spcBef>
            </a:pPr>
            <a:r>
              <a:rPr lang="en-US" sz="2400" b="1" u="sng"/>
              <a:t>5- Competitive Advantage:</a:t>
            </a:r>
            <a:r>
              <a:rPr lang="en-US" sz="2400" b="1"/>
              <a:t> </a:t>
            </a:r>
            <a:r>
              <a:rPr lang="en-US" sz="2400"/>
              <a:t>The factors that differentiate the business from its competition, enabling it to provide a superior product at a lower cost.</a:t>
            </a:r>
            <a:endParaRPr lang="en-GB" sz="3200"/>
          </a:p>
        </p:txBody>
      </p:sp>
      <p:sp>
        <p:nvSpPr>
          <p:cNvPr id="33798" name="Text Box 6"/>
          <p:cNvSpPr txBox="1">
            <a:spLocks noChangeArrowheads="1"/>
          </p:cNvSpPr>
          <p:nvPr/>
        </p:nvSpPr>
        <p:spPr bwMode="auto">
          <a:xfrm>
            <a:off x="0" y="3657600"/>
            <a:ext cx="9144000" cy="822325"/>
          </a:xfrm>
          <a:prstGeom prst="rect">
            <a:avLst/>
          </a:prstGeom>
          <a:solidFill>
            <a:schemeClr val="accent1"/>
          </a:solidFill>
          <a:ln w="9525">
            <a:noFill/>
            <a:miter lim="800000"/>
            <a:headEnd/>
            <a:tailEnd/>
          </a:ln>
          <a:effectLst/>
        </p:spPr>
        <p:txBody>
          <a:bodyPr>
            <a:spAutoFit/>
          </a:bodyPr>
          <a:lstStyle/>
          <a:p>
            <a:pPr>
              <a:spcBef>
                <a:spcPct val="50000"/>
              </a:spcBef>
            </a:pPr>
            <a:r>
              <a:rPr lang="en-US" sz="2400" b="1" u="sng"/>
              <a:t>6- Market Strategy:</a:t>
            </a:r>
            <a:r>
              <a:rPr lang="en-US" sz="2400" b="1"/>
              <a:t> </a:t>
            </a:r>
            <a:r>
              <a:rPr lang="en-US" sz="2400"/>
              <a:t>The plan a company develops that outlines how it will enter a market and attract customers.</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fill="hold"/>
                                        <p:tgtEl>
                                          <p:spTgt spid="33797"/>
                                        </p:tgtEl>
                                        <p:attrNameLst>
                                          <p:attrName>ppt_w</p:attrName>
                                        </p:attrNameLst>
                                      </p:cBhvr>
                                      <p:tavLst>
                                        <p:tav tm="0">
                                          <p:val>
                                            <p:fltVal val="0"/>
                                          </p:val>
                                        </p:tav>
                                        <p:tav tm="100000">
                                          <p:val>
                                            <p:strVal val="#ppt_w"/>
                                          </p:val>
                                        </p:tav>
                                      </p:tavLst>
                                    </p:anim>
                                    <p:anim calcmode="lin" valueType="num">
                                      <p:cBhvr>
                                        <p:cTn id="8" dur="500" fill="hold"/>
                                        <p:tgtEl>
                                          <p:spTgt spid="3379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8"/>
                                        </p:tgtEl>
                                        <p:attrNameLst>
                                          <p:attrName>style.visibility</p:attrName>
                                        </p:attrNameLst>
                                      </p:cBhvr>
                                      <p:to>
                                        <p:strVal val="visible"/>
                                      </p:to>
                                    </p:set>
                                    <p:anim calcmode="lin" valueType="num">
                                      <p:cBhvr>
                                        <p:cTn id="13" dur="500" fill="hold"/>
                                        <p:tgtEl>
                                          <p:spTgt spid="33798"/>
                                        </p:tgtEl>
                                        <p:attrNameLst>
                                          <p:attrName>ppt_w</p:attrName>
                                        </p:attrNameLst>
                                      </p:cBhvr>
                                      <p:tavLst>
                                        <p:tav tm="0">
                                          <p:val>
                                            <p:fltVal val="0"/>
                                          </p:val>
                                        </p:tav>
                                        <p:tav tm="100000">
                                          <p:val>
                                            <p:strVal val="#ppt_w"/>
                                          </p:val>
                                        </p:tav>
                                      </p:tavLst>
                                    </p:anim>
                                    <p:anim calcmode="lin" valueType="num">
                                      <p:cBhvr>
                                        <p:cTn id="14" dur="500" fill="hold"/>
                                        <p:tgtEl>
                                          <p:spTgt spid="337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GB"/>
              <a:t>Norton University</a:t>
            </a:r>
          </a:p>
        </p:txBody>
      </p:sp>
      <p:sp>
        <p:nvSpPr>
          <p:cNvPr id="6" name="Footer Placeholder 4"/>
          <p:cNvSpPr>
            <a:spLocks noGrp="1"/>
          </p:cNvSpPr>
          <p:nvPr>
            <p:ph type="ftr" sz="quarter" idx="11"/>
          </p:nvPr>
        </p:nvSpPr>
        <p:spPr/>
        <p:txBody>
          <a:bodyPr/>
          <a:lstStyle/>
          <a:p>
            <a:r>
              <a:rPr lang="en-GB"/>
              <a:t>Introduction to E-commerce</a:t>
            </a:r>
          </a:p>
        </p:txBody>
      </p:sp>
      <p:sp>
        <p:nvSpPr>
          <p:cNvPr id="7" name="Slide Number Placeholder 5"/>
          <p:cNvSpPr>
            <a:spLocks noGrp="1"/>
          </p:cNvSpPr>
          <p:nvPr>
            <p:ph type="sldNum" sz="quarter" idx="12"/>
          </p:nvPr>
        </p:nvSpPr>
        <p:spPr/>
        <p:txBody>
          <a:bodyPr/>
          <a:lstStyle/>
          <a:p>
            <a:fld id="{70F97CA4-EF75-41C2-8129-20666D88AF12}" type="slidenum">
              <a:rPr lang="en-GB"/>
              <a:pPr/>
              <a:t>8</a:t>
            </a:fld>
            <a:endParaRPr lang="en-GB"/>
          </a:p>
        </p:txBody>
      </p:sp>
      <p:sp>
        <p:nvSpPr>
          <p:cNvPr id="34820" name="Text Box 4"/>
          <p:cNvSpPr txBox="1">
            <a:spLocks noChangeArrowheads="1"/>
          </p:cNvSpPr>
          <p:nvPr/>
        </p:nvSpPr>
        <p:spPr bwMode="auto">
          <a:xfrm>
            <a:off x="876300" y="63500"/>
            <a:ext cx="7493000" cy="1066800"/>
          </a:xfrm>
          <a:prstGeom prst="rect">
            <a:avLst/>
          </a:prstGeom>
          <a:noFill/>
          <a:ln w="9525">
            <a:noFill/>
            <a:miter lim="800000"/>
            <a:headEnd/>
            <a:tailEnd/>
          </a:ln>
          <a:effectLst/>
        </p:spPr>
        <p:txBody>
          <a:bodyPr>
            <a:spAutoFit/>
          </a:bodyPr>
          <a:lstStyle/>
          <a:p>
            <a:pPr algn="ctr">
              <a:spcBef>
                <a:spcPct val="50000"/>
              </a:spcBef>
            </a:pPr>
            <a:r>
              <a:rPr lang="en-US" sz="3200" b="1"/>
              <a:t>EIGHT KEY ELEMENT OF                                  A BUSINESS MODEL (Cont.)</a:t>
            </a:r>
            <a:endParaRPr lang="en-GB" sz="3200" b="1"/>
          </a:p>
        </p:txBody>
      </p:sp>
      <p:sp>
        <p:nvSpPr>
          <p:cNvPr id="34821" name="Text Box 5"/>
          <p:cNvSpPr txBox="1">
            <a:spLocks noChangeArrowheads="1"/>
          </p:cNvSpPr>
          <p:nvPr/>
        </p:nvSpPr>
        <p:spPr bwMode="auto">
          <a:xfrm>
            <a:off x="0" y="1841500"/>
            <a:ext cx="9144000" cy="1552575"/>
          </a:xfrm>
          <a:prstGeom prst="rect">
            <a:avLst/>
          </a:prstGeom>
          <a:solidFill>
            <a:schemeClr val="accent1"/>
          </a:solidFill>
          <a:ln w="9525">
            <a:noFill/>
            <a:miter lim="800000"/>
            <a:headEnd/>
            <a:tailEnd/>
          </a:ln>
          <a:effectLst/>
        </p:spPr>
        <p:txBody>
          <a:bodyPr>
            <a:spAutoFit/>
          </a:bodyPr>
          <a:lstStyle/>
          <a:p>
            <a:pPr>
              <a:spcBef>
                <a:spcPct val="50000"/>
              </a:spcBef>
            </a:pPr>
            <a:r>
              <a:rPr lang="en-US" sz="2400" b="1" u="sng"/>
              <a:t>7- Organizational Development:</a:t>
            </a:r>
            <a:r>
              <a:rPr lang="en-US" sz="2400" b="1"/>
              <a:t> </a:t>
            </a:r>
            <a:r>
              <a:rPr lang="en-US" sz="2400"/>
              <a:t>The process of defining all the functions within a business and the skills necessary to perform each job, as well as the process of recruiting and hiring strong employees.</a:t>
            </a:r>
            <a:endParaRPr lang="en-GB" sz="3200"/>
          </a:p>
        </p:txBody>
      </p:sp>
      <p:sp>
        <p:nvSpPr>
          <p:cNvPr id="34822" name="Text Box 6"/>
          <p:cNvSpPr txBox="1">
            <a:spLocks noChangeArrowheads="1"/>
          </p:cNvSpPr>
          <p:nvPr/>
        </p:nvSpPr>
        <p:spPr bwMode="auto">
          <a:xfrm>
            <a:off x="0" y="3810000"/>
            <a:ext cx="9144000" cy="822325"/>
          </a:xfrm>
          <a:prstGeom prst="rect">
            <a:avLst/>
          </a:prstGeom>
          <a:solidFill>
            <a:schemeClr val="accent1"/>
          </a:solidFill>
          <a:ln w="9525">
            <a:noFill/>
            <a:miter lim="800000"/>
            <a:headEnd/>
            <a:tailEnd/>
          </a:ln>
          <a:effectLst/>
        </p:spPr>
        <p:txBody>
          <a:bodyPr>
            <a:spAutoFit/>
          </a:bodyPr>
          <a:lstStyle/>
          <a:p>
            <a:pPr>
              <a:spcBef>
                <a:spcPct val="50000"/>
              </a:spcBef>
            </a:pPr>
            <a:r>
              <a:rPr lang="en-US" sz="2400" b="1" u="sng"/>
              <a:t>8- Management Team:</a:t>
            </a:r>
            <a:r>
              <a:rPr lang="en-US" sz="2400" b="1"/>
              <a:t> </a:t>
            </a:r>
            <a:r>
              <a:rPr lang="en-US" sz="2400"/>
              <a:t>The group of individuals retained to guide the company’s growth and expansion.</a:t>
            </a:r>
            <a:endParaRPr lang="en-GB"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500" fill="hold"/>
                                        <p:tgtEl>
                                          <p:spTgt spid="34821"/>
                                        </p:tgtEl>
                                        <p:attrNameLst>
                                          <p:attrName>ppt_w</p:attrName>
                                        </p:attrNameLst>
                                      </p:cBhvr>
                                      <p:tavLst>
                                        <p:tav tm="0">
                                          <p:val>
                                            <p:fltVal val="0"/>
                                          </p:val>
                                        </p:tav>
                                        <p:tav tm="100000">
                                          <p:val>
                                            <p:strVal val="#ppt_w"/>
                                          </p:val>
                                        </p:tav>
                                      </p:tavLst>
                                    </p:anim>
                                    <p:anim calcmode="lin" valueType="num">
                                      <p:cBhvr>
                                        <p:cTn id="8" dur="500" fill="hold"/>
                                        <p:tgtEl>
                                          <p:spTgt spid="348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p:cTn id="13" dur="500" fill="hold"/>
                                        <p:tgtEl>
                                          <p:spTgt spid="34822"/>
                                        </p:tgtEl>
                                        <p:attrNameLst>
                                          <p:attrName>ppt_w</p:attrName>
                                        </p:attrNameLst>
                                      </p:cBhvr>
                                      <p:tavLst>
                                        <p:tav tm="0">
                                          <p:val>
                                            <p:fltVal val="0"/>
                                          </p:val>
                                        </p:tav>
                                        <p:tav tm="100000">
                                          <p:val>
                                            <p:strVal val="#ppt_w"/>
                                          </p:val>
                                        </p:tav>
                                      </p:tavLst>
                                    </p:anim>
                                    <p:anim calcmode="lin" valueType="num">
                                      <p:cBhvr>
                                        <p:cTn id="14" dur="500" fill="hold"/>
                                        <p:tgtEl>
                                          <p:spTgt spid="348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GB"/>
              <a:t>Norton University</a:t>
            </a:r>
          </a:p>
        </p:txBody>
      </p:sp>
      <p:sp>
        <p:nvSpPr>
          <p:cNvPr id="22" name="Footer Placeholder 4"/>
          <p:cNvSpPr>
            <a:spLocks noGrp="1"/>
          </p:cNvSpPr>
          <p:nvPr>
            <p:ph type="ftr" sz="quarter" idx="11"/>
          </p:nvPr>
        </p:nvSpPr>
        <p:spPr/>
        <p:txBody>
          <a:bodyPr/>
          <a:lstStyle/>
          <a:p>
            <a:r>
              <a:rPr lang="en-GB"/>
              <a:t>Introduction to E-commerce</a:t>
            </a:r>
          </a:p>
        </p:txBody>
      </p:sp>
      <p:sp>
        <p:nvSpPr>
          <p:cNvPr id="23" name="Slide Number Placeholder 5"/>
          <p:cNvSpPr>
            <a:spLocks noGrp="1"/>
          </p:cNvSpPr>
          <p:nvPr>
            <p:ph type="sldNum" sz="quarter" idx="12"/>
          </p:nvPr>
        </p:nvSpPr>
        <p:spPr/>
        <p:txBody>
          <a:bodyPr/>
          <a:lstStyle/>
          <a:p>
            <a:fld id="{478CB4D3-F941-4553-8347-A4A80DA6540F}" type="slidenum">
              <a:rPr lang="en-GB"/>
              <a:pPr/>
              <a:t>9</a:t>
            </a:fld>
            <a:endParaRPr lang="en-GB"/>
          </a:p>
        </p:txBody>
      </p:sp>
      <p:sp>
        <p:nvSpPr>
          <p:cNvPr id="35844" name="Text Box 4"/>
          <p:cNvSpPr txBox="1">
            <a:spLocks noChangeArrowheads="1"/>
          </p:cNvSpPr>
          <p:nvPr/>
        </p:nvSpPr>
        <p:spPr bwMode="auto">
          <a:xfrm>
            <a:off x="1282700" y="101600"/>
            <a:ext cx="6629400" cy="519113"/>
          </a:xfrm>
          <a:prstGeom prst="rect">
            <a:avLst/>
          </a:prstGeom>
          <a:noFill/>
          <a:ln w="9525">
            <a:noFill/>
            <a:miter lim="800000"/>
            <a:headEnd/>
            <a:tailEnd/>
          </a:ln>
          <a:effectLst/>
        </p:spPr>
        <p:txBody>
          <a:bodyPr>
            <a:spAutoFit/>
          </a:bodyPr>
          <a:lstStyle/>
          <a:p>
            <a:pPr>
              <a:spcBef>
                <a:spcPct val="50000"/>
              </a:spcBef>
            </a:pPr>
            <a:r>
              <a:rPr lang="en-US" sz="2800" b="1"/>
              <a:t>FIVE PRIMARY REVENUE MODELS</a:t>
            </a:r>
            <a:endParaRPr lang="en-GB" sz="2800" b="1"/>
          </a:p>
        </p:txBody>
      </p:sp>
      <p:sp>
        <p:nvSpPr>
          <p:cNvPr id="35845" name="Text Box 5"/>
          <p:cNvSpPr txBox="1">
            <a:spLocks noChangeArrowheads="1"/>
          </p:cNvSpPr>
          <p:nvPr/>
        </p:nvSpPr>
        <p:spPr bwMode="auto">
          <a:xfrm>
            <a:off x="76200" y="787400"/>
            <a:ext cx="2971800" cy="533400"/>
          </a:xfrm>
          <a:prstGeom prst="rect">
            <a:avLst/>
          </a:prstGeom>
          <a:solidFill>
            <a:schemeClr val="accent1"/>
          </a:solidFill>
          <a:ln w="76200" cmpd="tri">
            <a:solidFill>
              <a:schemeClr val="tx1"/>
            </a:solidFill>
            <a:miter lim="800000"/>
            <a:headEnd/>
            <a:tailEnd/>
          </a:ln>
          <a:effectLst/>
        </p:spPr>
        <p:txBody>
          <a:bodyPr>
            <a:spAutoFit/>
          </a:bodyPr>
          <a:lstStyle/>
          <a:p>
            <a:pPr algn="ctr">
              <a:spcBef>
                <a:spcPct val="50000"/>
              </a:spcBef>
            </a:pPr>
            <a:r>
              <a:rPr lang="en-US" sz="2400" b="1">
                <a:solidFill>
                  <a:srgbClr val="FF66CC"/>
                </a:solidFill>
              </a:rPr>
              <a:t>REVENUE MODEL</a:t>
            </a:r>
            <a:endParaRPr lang="en-GB" sz="2400" b="1">
              <a:solidFill>
                <a:srgbClr val="FF66CC"/>
              </a:solidFill>
            </a:endParaRPr>
          </a:p>
        </p:txBody>
      </p:sp>
      <p:sp>
        <p:nvSpPr>
          <p:cNvPr id="35846" name="Text Box 6"/>
          <p:cNvSpPr txBox="1">
            <a:spLocks noChangeArrowheads="1"/>
          </p:cNvSpPr>
          <p:nvPr/>
        </p:nvSpPr>
        <p:spPr bwMode="auto">
          <a:xfrm>
            <a:off x="3352800" y="787400"/>
            <a:ext cx="2209800" cy="533400"/>
          </a:xfrm>
          <a:prstGeom prst="rect">
            <a:avLst/>
          </a:prstGeom>
          <a:solidFill>
            <a:schemeClr val="accent1"/>
          </a:solidFill>
          <a:ln w="76200" cmpd="tri">
            <a:solidFill>
              <a:schemeClr val="tx1"/>
            </a:solidFill>
            <a:miter lim="800000"/>
            <a:headEnd/>
            <a:tailEnd/>
          </a:ln>
          <a:effectLst/>
        </p:spPr>
        <p:txBody>
          <a:bodyPr>
            <a:spAutoFit/>
          </a:bodyPr>
          <a:lstStyle/>
          <a:p>
            <a:pPr algn="ctr">
              <a:spcBef>
                <a:spcPct val="50000"/>
              </a:spcBef>
            </a:pPr>
            <a:r>
              <a:rPr lang="en-US" sz="2400" b="1">
                <a:solidFill>
                  <a:srgbClr val="FF66CC"/>
                </a:solidFill>
              </a:rPr>
              <a:t>EXAMPLES</a:t>
            </a:r>
            <a:endParaRPr lang="en-GB" sz="2400" b="1">
              <a:solidFill>
                <a:srgbClr val="FF66CC"/>
              </a:solidFill>
            </a:endParaRPr>
          </a:p>
        </p:txBody>
      </p:sp>
      <p:sp>
        <p:nvSpPr>
          <p:cNvPr id="35847" name="Text Box 7"/>
          <p:cNvSpPr txBox="1">
            <a:spLocks noChangeArrowheads="1"/>
          </p:cNvSpPr>
          <p:nvPr/>
        </p:nvSpPr>
        <p:spPr bwMode="auto">
          <a:xfrm>
            <a:off x="5854700" y="800100"/>
            <a:ext cx="3213100" cy="533400"/>
          </a:xfrm>
          <a:prstGeom prst="rect">
            <a:avLst/>
          </a:prstGeom>
          <a:solidFill>
            <a:schemeClr val="accent1"/>
          </a:solidFill>
          <a:ln w="76200" cmpd="tri">
            <a:solidFill>
              <a:schemeClr val="tx1"/>
            </a:solidFill>
            <a:miter lim="800000"/>
            <a:headEnd/>
            <a:tailEnd/>
          </a:ln>
          <a:effectLst/>
        </p:spPr>
        <p:txBody>
          <a:bodyPr>
            <a:spAutoFit/>
          </a:bodyPr>
          <a:lstStyle/>
          <a:p>
            <a:pPr algn="ctr">
              <a:spcBef>
                <a:spcPct val="50000"/>
              </a:spcBef>
            </a:pPr>
            <a:r>
              <a:rPr lang="en-US" sz="2400" b="1">
                <a:solidFill>
                  <a:srgbClr val="FF66CC"/>
                </a:solidFill>
              </a:rPr>
              <a:t>REVENUE</a:t>
            </a:r>
            <a:r>
              <a:rPr lang="en-US" sz="2400" b="1"/>
              <a:t> </a:t>
            </a:r>
            <a:r>
              <a:rPr lang="en-US" sz="2400" b="1">
                <a:solidFill>
                  <a:srgbClr val="FF66CC"/>
                </a:solidFill>
              </a:rPr>
              <a:t>SOURCE</a:t>
            </a:r>
            <a:endParaRPr lang="en-GB" sz="2400" b="1">
              <a:solidFill>
                <a:srgbClr val="FF66CC"/>
              </a:solidFill>
            </a:endParaRPr>
          </a:p>
        </p:txBody>
      </p:sp>
      <p:sp>
        <p:nvSpPr>
          <p:cNvPr id="35848" name="Text Box 8"/>
          <p:cNvSpPr txBox="1">
            <a:spLocks noChangeArrowheads="1"/>
          </p:cNvSpPr>
          <p:nvPr/>
        </p:nvSpPr>
        <p:spPr bwMode="auto">
          <a:xfrm>
            <a:off x="114300" y="1320800"/>
            <a:ext cx="2895600" cy="457200"/>
          </a:xfrm>
          <a:prstGeom prst="rect">
            <a:avLst/>
          </a:prstGeom>
          <a:noFill/>
          <a:ln w="9525">
            <a:noFill/>
            <a:miter lim="800000"/>
            <a:headEnd/>
            <a:tailEnd/>
          </a:ln>
          <a:effectLst/>
        </p:spPr>
        <p:txBody>
          <a:bodyPr>
            <a:spAutoFit/>
          </a:bodyPr>
          <a:lstStyle/>
          <a:p>
            <a:pPr>
              <a:spcBef>
                <a:spcPct val="50000"/>
              </a:spcBef>
            </a:pPr>
            <a:r>
              <a:rPr lang="en-US" sz="2400"/>
              <a:t>1- Advertising</a:t>
            </a:r>
            <a:endParaRPr lang="en-GB" sz="2400"/>
          </a:p>
        </p:txBody>
      </p:sp>
      <p:sp>
        <p:nvSpPr>
          <p:cNvPr id="35849" name="Text Box 9"/>
          <p:cNvSpPr txBox="1">
            <a:spLocks noChangeArrowheads="1"/>
          </p:cNvSpPr>
          <p:nvPr/>
        </p:nvSpPr>
        <p:spPr bwMode="auto">
          <a:xfrm>
            <a:off x="3556000" y="1358900"/>
            <a:ext cx="1524000" cy="396875"/>
          </a:xfrm>
          <a:prstGeom prst="rect">
            <a:avLst/>
          </a:prstGeom>
          <a:noFill/>
          <a:ln w="9525">
            <a:noFill/>
            <a:miter lim="800000"/>
            <a:headEnd/>
            <a:tailEnd/>
          </a:ln>
          <a:effectLst/>
        </p:spPr>
        <p:txBody>
          <a:bodyPr>
            <a:spAutoFit/>
          </a:bodyPr>
          <a:lstStyle/>
          <a:p>
            <a:pPr>
              <a:spcBef>
                <a:spcPct val="50000"/>
              </a:spcBef>
            </a:pPr>
            <a:r>
              <a:rPr lang="en-US" sz="2000"/>
              <a:t>Yahoo</a:t>
            </a:r>
            <a:endParaRPr lang="en-GB" sz="2000"/>
          </a:p>
        </p:txBody>
      </p:sp>
      <p:sp>
        <p:nvSpPr>
          <p:cNvPr id="35850" name="Text Box 10"/>
          <p:cNvSpPr txBox="1">
            <a:spLocks noChangeArrowheads="1"/>
          </p:cNvSpPr>
          <p:nvPr/>
        </p:nvSpPr>
        <p:spPr bwMode="auto">
          <a:xfrm>
            <a:off x="6032500" y="1346200"/>
            <a:ext cx="2971800" cy="1006475"/>
          </a:xfrm>
          <a:prstGeom prst="rect">
            <a:avLst/>
          </a:prstGeom>
          <a:noFill/>
          <a:ln w="9525">
            <a:noFill/>
            <a:miter lim="800000"/>
            <a:headEnd/>
            <a:tailEnd/>
          </a:ln>
          <a:effectLst/>
        </p:spPr>
        <p:txBody>
          <a:bodyPr>
            <a:spAutoFit/>
          </a:bodyPr>
          <a:lstStyle/>
          <a:p>
            <a:pPr>
              <a:spcBef>
                <a:spcPct val="50000"/>
              </a:spcBef>
            </a:pPr>
            <a:r>
              <a:rPr lang="en-US" sz="2000"/>
              <a:t>Fees from advertiser in exchange for advertisements.</a:t>
            </a:r>
            <a:endParaRPr lang="en-GB" sz="2000"/>
          </a:p>
        </p:txBody>
      </p:sp>
      <p:sp>
        <p:nvSpPr>
          <p:cNvPr id="35851" name="Text Box 11"/>
          <p:cNvSpPr txBox="1">
            <a:spLocks noChangeArrowheads="1"/>
          </p:cNvSpPr>
          <p:nvPr/>
        </p:nvSpPr>
        <p:spPr bwMode="auto">
          <a:xfrm>
            <a:off x="139700" y="2374900"/>
            <a:ext cx="2895600" cy="457200"/>
          </a:xfrm>
          <a:prstGeom prst="rect">
            <a:avLst/>
          </a:prstGeom>
          <a:noFill/>
          <a:ln w="9525">
            <a:noFill/>
            <a:miter lim="800000"/>
            <a:headEnd/>
            <a:tailEnd/>
          </a:ln>
          <a:effectLst/>
        </p:spPr>
        <p:txBody>
          <a:bodyPr>
            <a:spAutoFit/>
          </a:bodyPr>
          <a:lstStyle/>
          <a:p>
            <a:pPr>
              <a:spcBef>
                <a:spcPct val="50000"/>
              </a:spcBef>
            </a:pPr>
            <a:r>
              <a:rPr lang="en-US" sz="2400"/>
              <a:t>2- Subscription</a:t>
            </a:r>
            <a:endParaRPr lang="en-GB" sz="2400"/>
          </a:p>
        </p:txBody>
      </p:sp>
      <p:sp>
        <p:nvSpPr>
          <p:cNvPr id="35852" name="Text Box 12"/>
          <p:cNvSpPr txBox="1">
            <a:spLocks noChangeArrowheads="1"/>
          </p:cNvSpPr>
          <p:nvPr/>
        </p:nvSpPr>
        <p:spPr bwMode="auto">
          <a:xfrm>
            <a:off x="3517900" y="2374900"/>
            <a:ext cx="2971800" cy="701675"/>
          </a:xfrm>
          <a:prstGeom prst="rect">
            <a:avLst/>
          </a:prstGeom>
          <a:noFill/>
          <a:ln w="9525">
            <a:noFill/>
            <a:miter lim="800000"/>
            <a:headEnd/>
            <a:tailEnd/>
          </a:ln>
          <a:effectLst/>
        </p:spPr>
        <p:txBody>
          <a:bodyPr>
            <a:spAutoFit/>
          </a:bodyPr>
          <a:lstStyle/>
          <a:p>
            <a:pPr>
              <a:spcBef>
                <a:spcPct val="50000"/>
              </a:spcBef>
            </a:pPr>
            <a:r>
              <a:rPr lang="en-US" sz="2000"/>
              <a:t>WSJ.com Consumerreport.org</a:t>
            </a:r>
            <a:endParaRPr lang="en-GB" sz="2000"/>
          </a:p>
        </p:txBody>
      </p:sp>
      <p:sp>
        <p:nvSpPr>
          <p:cNvPr id="35853" name="Text Box 13"/>
          <p:cNvSpPr txBox="1">
            <a:spLocks noChangeArrowheads="1"/>
          </p:cNvSpPr>
          <p:nvPr/>
        </p:nvSpPr>
        <p:spPr bwMode="auto">
          <a:xfrm>
            <a:off x="6070600" y="2438400"/>
            <a:ext cx="2971800" cy="1006475"/>
          </a:xfrm>
          <a:prstGeom prst="rect">
            <a:avLst/>
          </a:prstGeom>
          <a:noFill/>
          <a:ln w="9525">
            <a:noFill/>
            <a:miter lim="800000"/>
            <a:headEnd/>
            <a:tailEnd/>
          </a:ln>
          <a:effectLst/>
        </p:spPr>
        <p:txBody>
          <a:bodyPr>
            <a:spAutoFit/>
          </a:bodyPr>
          <a:lstStyle/>
          <a:p>
            <a:pPr>
              <a:spcBef>
                <a:spcPct val="50000"/>
              </a:spcBef>
            </a:pPr>
            <a:r>
              <a:rPr lang="en-US" sz="2000"/>
              <a:t>Fees from subscribers in exchange for access to content or services.</a:t>
            </a:r>
            <a:endParaRPr lang="en-GB" sz="2000"/>
          </a:p>
        </p:txBody>
      </p:sp>
      <p:sp>
        <p:nvSpPr>
          <p:cNvPr id="35854" name="Text Box 14"/>
          <p:cNvSpPr txBox="1">
            <a:spLocks noChangeArrowheads="1"/>
          </p:cNvSpPr>
          <p:nvPr/>
        </p:nvSpPr>
        <p:spPr bwMode="auto">
          <a:xfrm>
            <a:off x="228600" y="3505200"/>
            <a:ext cx="2895600" cy="457200"/>
          </a:xfrm>
          <a:prstGeom prst="rect">
            <a:avLst/>
          </a:prstGeom>
          <a:noFill/>
          <a:ln w="9525">
            <a:noFill/>
            <a:miter lim="800000"/>
            <a:headEnd/>
            <a:tailEnd/>
          </a:ln>
          <a:effectLst/>
        </p:spPr>
        <p:txBody>
          <a:bodyPr>
            <a:spAutoFit/>
          </a:bodyPr>
          <a:lstStyle/>
          <a:p>
            <a:pPr>
              <a:spcBef>
                <a:spcPct val="50000"/>
              </a:spcBef>
            </a:pPr>
            <a:r>
              <a:rPr lang="en-US" sz="2400"/>
              <a:t>3- Transaction Fee</a:t>
            </a:r>
            <a:endParaRPr lang="en-GB" sz="2400"/>
          </a:p>
        </p:txBody>
      </p:sp>
      <p:sp>
        <p:nvSpPr>
          <p:cNvPr id="35855" name="Text Box 15"/>
          <p:cNvSpPr txBox="1">
            <a:spLocks noChangeArrowheads="1"/>
          </p:cNvSpPr>
          <p:nvPr/>
        </p:nvSpPr>
        <p:spPr bwMode="auto">
          <a:xfrm>
            <a:off x="3581400" y="3556000"/>
            <a:ext cx="1295400" cy="701675"/>
          </a:xfrm>
          <a:prstGeom prst="rect">
            <a:avLst/>
          </a:prstGeom>
          <a:noFill/>
          <a:ln w="9525">
            <a:noFill/>
            <a:miter lim="800000"/>
            <a:headEnd/>
            <a:tailEnd/>
          </a:ln>
          <a:effectLst/>
        </p:spPr>
        <p:txBody>
          <a:bodyPr>
            <a:spAutoFit/>
          </a:bodyPr>
          <a:lstStyle/>
          <a:p>
            <a:pPr>
              <a:spcBef>
                <a:spcPct val="50000"/>
              </a:spcBef>
            </a:pPr>
            <a:r>
              <a:rPr lang="en-US" sz="2000"/>
              <a:t>eBay        E-trade</a:t>
            </a:r>
            <a:endParaRPr lang="en-GB" sz="2000"/>
          </a:p>
        </p:txBody>
      </p:sp>
      <p:sp>
        <p:nvSpPr>
          <p:cNvPr id="35856" name="Text Box 16"/>
          <p:cNvSpPr txBox="1">
            <a:spLocks noChangeArrowheads="1"/>
          </p:cNvSpPr>
          <p:nvPr/>
        </p:nvSpPr>
        <p:spPr bwMode="auto">
          <a:xfrm>
            <a:off x="6045200" y="3505200"/>
            <a:ext cx="2971800" cy="1006475"/>
          </a:xfrm>
          <a:prstGeom prst="rect">
            <a:avLst/>
          </a:prstGeom>
          <a:noFill/>
          <a:ln w="9525">
            <a:noFill/>
            <a:miter lim="800000"/>
            <a:headEnd/>
            <a:tailEnd/>
          </a:ln>
          <a:effectLst/>
        </p:spPr>
        <p:txBody>
          <a:bodyPr>
            <a:spAutoFit/>
          </a:bodyPr>
          <a:lstStyle/>
          <a:p>
            <a:pPr>
              <a:spcBef>
                <a:spcPct val="50000"/>
              </a:spcBef>
            </a:pPr>
            <a:r>
              <a:rPr lang="en-US" sz="2000"/>
              <a:t>Fees (commissions) for enabling or executing a transaction.</a:t>
            </a:r>
            <a:endParaRPr lang="en-GB" sz="2000"/>
          </a:p>
        </p:txBody>
      </p:sp>
      <p:sp>
        <p:nvSpPr>
          <p:cNvPr id="35857" name="Text Box 17"/>
          <p:cNvSpPr txBox="1">
            <a:spLocks noChangeArrowheads="1"/>
          </p:cNvSpPr>
          <p:nvPr/>
        </p:nvSpPr>
        <p:spPr bwMode="auto">
          <a:xfrm>
            <a:off x="228600" y="4470400"/>
            <a:ext cx="2895600" cy="457200"/>
          </a:xfrm>
          <a:prstGeom prst="rect">
            <a:avLst/>
          </a:prstGeom>
          <a:noFill/>
          <a:ln w="9525">
            <a:noFill/>
            <a:miter lim="800000"/>
            <a:headEnd/>
            <a:tailEnd/>
          </a:ln>
          <a:effectLst/>
        </p:spPr>
        <p:txBody>
          <a:bodyPr>
            <a:spAutoFit/>
          </a:bodyPr>
          <a:lstStyle/>
          <a:p>
            <a:pPr>
              <a:spcBef>
                <a:spcPct val="50000"/>
              </a:spcBef>
            </a:pPr>
            <a:r>
              <a:rPr lang="en-US" sz="2400"/>
              <a:t>4- Sales</a:t>
            </a:r>
            <a:endParaRPr lang="en-GB" sz="2400"/>
          </a:p>
        </p:txBody>
      </p:sp>
      <p:sp>
        <p:nvSpPr>
          <p:cNvPr id="35858" name="Text Box 18"/>
          <p:cNvSpPr txBox="1">
            <a:spLocks noChangeArrowheads="1"/>
          </p:cNvSpPr>
          <p:nvPr/>
        </p:nvSpPr>
        <p:spPr bwMode="auto">
          <a:xfrm>
            <a:off x="3556000" y="4483100"/>
            <a:ext cx="1676400" cy="1311275"/>
          </a:xfrm>
          <a:prstGeom prst="rect">
            <a:avLst/>
          </a:prstGeom>
          <a:noFill/>
          <a:ln w="9525">
            <a:noFill/>
            <a:miter lim="800000"/>
            <a:headEnd/>
            <a:tailEnd/>
          </a:ln>
          <a:effectLst/>
        </p:spPr>
        <p:txBody>
          <a:bodyPr>
            <a:spAutoFit/>
          </a:bodyPr>
          <a:lstStyle/>
          <a:p>
            <a:pPr>
              <a:spcBef>
                <a:spcPct val="50000"/>
              </a:spcBef>
            </a:pPr>
            <a:r>
              <a:rPr lang="en-US" sz="2000"/>
              <a:t>Amazon LLBean    Gap       JCPenny.com</a:t>
            </a:r>
            <a:endParaRPr lang="en-GB" sz="2000"/>
          </a:p>
        </p:txBody>
      </p:sp>
      <p:sp>
        <p:nvSpPr>
          <p:cNvPr id="35859" name="Text Box 19"/>
          <p:cNvSpPr txBox="1">
            <a:spLocks noChangeArrowheads="1"/>
          </p:cNvSpPr>
          <p:nvPr/>
        </p:nvSpPr>
        <p:spPr bwMode="auto">
          <a:xfrm>
            <a:off x="6045200" y="4559300"/>
            <a:ext cx="2971800" cy="701675"/>
          </a:xfrm>
          <a:prstGeom prst="rect">
            <a:avLst/>
          </a:prstGeom>
          <a:noFill/>
          <a:ln w="9525">
            <a:noFill/>
            <a:miter lim="800000"/>
            <a:headEnd/>
            <a:tailEnd/>
          </a:ln>
          <a:effectLst/>
        </p:spPr>
        <p:txBody>
          <a:bodyPr>
            <a:spAutoFit/>
          </a:bodyPr>
          <a:lstStyle/>
          <a:p>
            <a:pPr>
              <a:spcBef>
                <a:spcPct val="50000"/>
              </a:spcBef>
            </a:pPr>
            <a:r>
              <a:rPr lang="en-US" sz="2000"/>
              <a:t>Sales of good, information, or services.</a:t>
            </a:r>
            <a:endParaRPr lang="en-GB" sz="2000"/>
          </a:p>
        </p:txBody>
      </p:sp>
      <p:sp>
        <p:nvSpPr>
          <p:cNvPr id="35860" name="Text Box 20"/>
          <p:cNvSpPr txBox="1">
            <a:spLocks noChangeArrowheads="1"/>
          </p:cNvSpPr>
          <p:nvPr/>
        </p:nvSpPr>
        <p:spPr bwMode="auto">
          <a:xfrm>
            <a:off x="228600" y="5892800"/>
            <a:ext cx="2895600" cy="457200"/>
          </a:xfrm>
          <a:prstGeom prst="rect">
            <a:avLst/>
          </a:prstGeom>
          <a:noFill/>
          <a:ln w="9525">
            <a:noFill/>
            <a:miter lim="800000"/>
            <a:headEnd/>
            <a:tailEnd/>
          </a:ln>
          <a:effectLst/>
        </p:spPr>
        <p:txBody>
          <a:bodyPr>
            <a:spAutoFit/>
          </a:bodyPr>
          <a:lstStyle/>
          <a:p>
            <a:pPr>
              <a:spcBef>
                <a:spcPct val="50000"/>
              </a:spcBef>
            </a:pPr>
            <a:r>
              <a:rPr lang="en-US" sz="2400"/>
              <a:t>5- Affiliate</a:t>
            </a:r>
            <a:endParaRPr lang="en-GB" sz="2400"/>
          </a:p>
        </p:txBody>
      </p:sp>
      <p:sp>
        <p:nvSpPr>
          <p:cNvPr id="35861" name="Text Box 21"/>
          <p:cNvSpPr txBox="1">
            <a:spLocks noChangeArrowheads="1"/>
          </p:cNvSpPr>
          <p:nvPr/>
        </p:nvSpPr>
        <p:spPr bwMode="auto">
          <a:xfrm>
            <a:off x="3657600" y="5943600"/>
            <a:ext cx="1524000" cy="396875"/>
          </a:xfrm>
          <a:prstGeom prst="rect">
            <a:avLst/>
          </a:prstGeom>
          <a:noFill/>
          <a:ln w="9525">
            <a:noFill/>
            <a:miter lim="800000"/>
            <a:headEnd/>
            <a:tailEnd/>
          </a:ln>
          <a:effectLst/>
        </p:spPr>
        <p:txBody>
          <a:bodyPr>
            <a:spAutoFit/>
          </a:bodyPr>
          <a:lstStyle/>
          <a:p>
            <a:pPr>
              <a:spcBef>
                <a:spcPct val="50000"/>
              </a:spcBef>
            </a:pPr>
            <a:r>
              <a:rPr lang="en-US" sz="2000"/>
              <a:t>MyPoint</a:t>
            </a:r>
            <a:endParaRPr lang="en-GB" sz="2000"/>
          </a:p>
        </p:txBody>
      </p:sp>
      <p:sp>
        <p:nvSpPr>
          <p:cNvPr id="35862" name="Text Box 22"/>
          <p:cNvSpPr txBox="1">
            <a:spLocks noChangeArrowheads="1"/>
          </p:cNvSpPr>
          <p:nvPr/>
        </p:nvSpPr>
        <p:spPr bwMode="auto">
          <a:xfrm>
            <a:off x="6019800" y="5918200"/>
            <a:ext cx="3276600" cy="396875"/>
          </a:xfrm>
          <a:prstGeom prst="rect">
            <a:avLst/>
          </a:prstGeom>
          <a:noFill/>
          <a:ln w="9525">
            <a:noFill/>
            <a:miter lim="800000"/>
            <a:headEnd/>
            <a:tailEnd/>
          </a:ln>
          <a:effectLst/>
        </p:spPr>
        <p:txBody>
          <a:bodyPr>
            <a:spAutoFit/>
          </a:bodyPr>
          <a:lstStyle/>
          <a:p>
            <a:pPr>
              <a:spcBef>
                <a:spcPct val="50000"/>
              </a:spcBef>
            </a:pPr>
            <a:r>
              <a:rPr lang="en-US" sz="2000"/>
              <a:t>Fees for business referrals</a:t>
            </a:r>
            <a:endParaRPr lang="en-GB"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p:cTn id="7" dur="500" fill="hold"/>
                                        <p:tgtEl>
                                          <p:spTgt spid="35845"/>
                                        </p:tgtEl>
                                        <p:attrNameLst>
                                          <p:attrName>ppt_w</p:attrName>
                                        </p:attrNameLst>
                                      </p:cBhvr>
                                      <p:tavLst>
                                        <p:tav tm="0">
                                          <p:val>
                                            <p:fltVal val="0"/>
                                          </p:val>
                                        </p:tav>
                                        <p:tav tm="100000">
                                          <p:val>
                                            <p:strVal val="#ppt_w"/>
                                          </p:val>
                                        </p:tav>
                                      </p:tavLst>
                                    </p:anim>
                                    <p:anim calcmode="lin" valueType="num">
                                      <p:cBhvr>
                                        <p:cTn id="8" dur="500" fill="hold"/>
                                        <p:tgtEl>
                                          <p:spTgt spid="358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846"/>
                                        </p:tgtEl>
                                        <p:attrNameLst>
                                          <p:attrName>style.visibility</p:attrName>
                                        </p:attrNameLst>
                                      </p:cBhvr>
                                      <p:to>
                                        <p:strVal val="visible"/>
                                      </p:to>
                                    </p:set>
                                    <p:anim calcmode="lin" valueType="num">
                                      <p:cBhvr>
                                        <p:cTn id="13" dur="500" fill="hold"/>
                                        <p:tgtEl>
                                          <p:spTgt spid="35846"/>
                                        </p:tgtEl>
                                        <p:attrNameLst>
                                          <p:attrName>ppt_w</p:attrName>
                                        </p:attrNameLst>
                                      </p:cBhvr>
                                      <p:tavLst>
                                        <p:tav tm="0">
                                          <p:val>
                                            <p:fltVal val="0"/>
                                          </p:val>
                                        </p:tav>
                                        <p:tav tm="100000">
                                          <p:val>
                                            <p:strVal val="#ppt_w"/>
                                          </p:val>
                                        </p:tav>
                                      </p:tavLst>
                                    </p:anim>
                                    <p:anim calcmode="lin" valueType="num">
                                      <p:cBhvr>
                                        <p:cTn id="14" dur="500" fill="hold"/>
                                        <p:tgtEl>
                                          <p:spTgt spid="3584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847"/>
                                        </p:tgtEl>
                                        <p:attrNameLst>
                                          <p:attrName>style.visibility</p:attrName>
                                        </p:attrNameLst>
                                      </p:cBhvr>
                                      <p:to>
                                        <p:strVal val="visible"/>
                                      </p:to>
                                    </p:set>
                                    <p:anim calcmode="lin" valueType="num">
                                      <p:cBhvr>
                                        <p:cTn id="19" dur="500" fill="hold"/>
                                        <p:tgtEl>
                                          <p:spTgt spid="35847"/>
                                        </p:tgtEl>
                                        <p:attrNameLst>
                                          <p:attrName>ppt_w</p:attrName>
                                        </p:attrNameLst>
                                      </p:cBhvr>
                                      <p:tavLst>
                                        <p:tav tm="0">
                                          <p:val>
                                            <p:fltVal val="0"/>
                                          </p:val>
                                        </p:tav>
                                        <p:tav tm="100000">
                                          <p:val>
                                            <p:strVal val="#ppt_w"/>
                                          </p:val>
                                        </p:tav>
                                      </p:tavLst>
                                    </p:anim>
                                    <p:anim calcmode="lin" valueType="num">
                                      <p:cBhvr>
                                        <p:cTn id="20" dur="500" fill="hold"/>
                                        <p:tgtEl>
                                          <p:spTgt spid="3584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5848"/>
                                        </p:tgtEl>
                                        <p:attrNameLst>
                                          <p:attrName>style.visibility</p:attrName>
                                        </p:attrNameLst>
                                      </p:cBhvr>
                                      <p:to>
                                        <p:strVal val="visible"/>
                                      </p:to>
                                    </p:set>
                                    <p:anim calcmode="lin" valueType="num">
                                      <p:cBhvr>
                                        <p:cTn id="25" dur="500" fill="hold"/>
                                        <p:tgtEl>
                                          <p:spTgt spid="35848"/>
                                        </p:tgtEl>
                                        <p:attrNameLst>
                                          <p:attrName>ppt_w</p:attrName>
                                        </p:attrNameLst>
                                      </p:cBhvr>
                                      <p:tavLst>
                                        <p:tav tm="0">
                                          <p:val>
                                            <p:fltVal val="0"/>
                                          </p:val>
                                        </p:tav>
                                        <p:tav tm="100000">
                                          <p:val>
                                            <p:strVal val="#ppt_w"/>
                                          </p:val>
                                        </p:tav>
                                      </p:tavLst>
                                    </p:anim>
                                    <p:anim calcmode="lin" valueType="num">
                                      <p:cBhvr>
                                        <p:cTn id="26" dur="500" fill="hold"/>
                                        <p:tgtEl>
                                          <p:spTgt spid="3584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5849"/>
                                        </p:tgtEl>
                                        <p:attrNameLst>
                                          <p:attrName>style.visibility</p:attrName>
                                        </p:attrNameLst>
                                      </p:cBhvr>
                                      <p:to>
                                        <p:strVal val="visible"/>
                                      </p:to>
                                    </p:set>
                                    <p:anim calcmode="lin" valueType="num">
                                      <p:cBhvr>
                                        <p:cTn id="31" dur="500" fill="hold"/>
                                        <p:tgtEl>
                                          <p:spTgt spid="35849"/>
                                        </p:tgtEl>
                                        <p:attrNameLst>
                                          <p:attrName>ppt_w</p:attrName>
                                        </p:attrNameLst>
                                      </p:cBhvr>
                                      <p:tavLst>
                                        <p:tav tm="0">
                                          <p:val>
                                            <p:fltVal val="0"/>
                                          </p:val>
                                        </p:tav>
                                        <p:tav tm="100000">
                                          <p:val>
                                            <p:strVal val="#ppt_w"/>
                                          </p:val>
                                        </p:tav>
                                      </p:tavLst>
                                    </p:anim>
                                    <p:anim calcmode="lin" valueType="num">
                                      <p:cBhvr>
                                        <p:cTn id="32" dur="500" fill="hold"/>
                                        <p:tgtEl>
                                          <p:spTgt spid="3584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5850"/>
                                        </p:tgtEl>
                                        <p:attrNameLst>
                                          <p:attrName>style.visibility</p:attrName>
                                        </p:attrNameLst>
                                      </p:cBhvr>
                                      <p:to>
                                        <p:strVal val="visible"/>
                                      </p:to>
                                    </p:set>
                                    <p:anim calcmode="lin" valueType="num">
                                      <p:cBhvr>
                                        <p:cTn id="37" dur="500" fill="hold"/>
                                        <p:tgtEl>
                                          <p:spTgt spid="35850"/>
                                        </p:tgtEl>
                                        <p:attrNameLst>
                                          <p:attrName>ppt_w</p:attrName>
                                        </p:attrNameLst>
                                      </p:cBhvr>
                                      <p:tavLst>
                                        <p:tav tm="0">
                                          <p:val>
                                            <p:fltVal val="0"/>
                                          </p:val>
                                        </p:tav>
                                        <p:tav tm="100000">
                                          <p:val>
                                            <p:strVal val="#ppt_w"/>
                                          </p:val>
                                        </p:tav>
                                      </p:tavLst>
                                    </p:anim>
                                    <p:anim calcmode="lin" valueType="num">
                                      <p:cBhvr>
                                        <p:cTn id="38" dur="500" fill="hold"/>
                                        <p:tgtEl>
                                          <p:spTgt spid="3585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5851"/>
                                        </p:tgtEl>
                                        <p:attrNameLst>
                                          <p:attrName>style.visibility</p:attrName>
                                        </p:attrNameLst>
                                      </p:cBhvr>
                                      <p:to>
                                        <p:strVal val="visible"/>
                                      </p:to>
                                    </p:set>
                                    <p:anim calcmode="lin" valueType="num">
                                      <p:cBhvr>
                                        <p:cTn id="43" dur="500" fill="hold"/>
                                        <p:tgtEl>
                                          <p:spTgt spid="35851"/>
                                        </p:tgtEl>
                                        <p:attrNameLst>
                                          <p:attrName>ppt_w</p:attrName>
                                        </p:attrNameLst>
                                      </p:cBhvr>
                                      <p:tavLst>
                                        <p:tav tm="0">
                                          <p:val>
                                            <p:fltVal val="0"/>
                                          </p:val>
                                        </p:tav>
                                        <p:tav tm="100000">
                                          <p:val>
                                            <p:strVal val="#ppt_w"/>
                                          </p:val>
                                        </p:tav>
                                      </p:tavLst>
                                    </p:anim>
                                    <p:anim calcmode="lin" valueType="num">
                                      <p:cBhvr>
                                        <p:cTn id="44" dur="500" fill="hold"/>
                                        <p:tgtEl>
                                          <p:spTgt spid="3585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5852"/>
                                        </p:tgtEl>
                                        <p:attrNameLst>
                                          <p:attrName>style.visibility</p:attrName>
                                        </p:attrNameLst>
                                      </p:cBhvr>
                                      <p:to>
                                        <p:strVal val="visible"/>
                                      </p:to>
                                    </p:set>
                                    <p:anim calcmode="lin" valueType="num">
                                      <p:cBhvr>
                                        <p:cTn id="49" dur="500" fill="hold"/>
                                        <p:tgtEl>
                                          <p:spTgt spid="35852"/>
                                        </p:tgtEl>
                                        <p:attrNameLst>
                                          <p:attrName>ppt_w</p:attrName>
                                        </p:attrNameLst>
                                      </p:cBhvr>
                                      <p:tavLst>
                                        <p:tav tm="0">
                                          <p:val>
                                            <p:fltVal val="0"/>
                                          </p:val>
                                        </p:tav>
                                        <p:tav tm="100000">
                                          <p:val>
                                            <p:strVal val="#ppt_w"/>
                                          </p:val>
                                        </p:tav>
                                      </p:tavLst>
                                    </p:anim>
                                    <p:anim calcmode="lin" valueType="num">
                                      <p:cBhvr>
                                        <p:cTn id="50" dur="500" fill="hold"/>
                                        <p:tgtEl>
                                          <p:spTgt spid="3585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5853"/>
                                        </p:tgtEl>
                                        <p:attrNameLst>
                                          <p:attrName>style.visibility</p:attrName>
                                        </p:attrNameLst>
                                      </p:cBhvr>
                                      <p:to>
                                        <p:strVal val="visible"/>
                                      </p:to>
                                    </p:set>
                                    <p:anim calcmode="lin" valueType="num">
                                      <p:cBhvr>
                                        <p:cTn id="55" dur="500" fill="hold"/>
                                        <p:tgtEl>
                                          <p:spTgt spid="35853"/>
                                        </p:tgtEl>
                                        <p:attrNameLst>
                                          <p:attrName>ppt_w</p:attrName>
                                        </p:attrNameLst>
                                      </p:cBhvr>
                                      <p:tavLst>
                                        <p:tav tm="0">
                                          <p:val>
                                            <p:fltVal val="0"/>
                                          </p:val>
                                        </p:tav>
                                        <p:tav tm="100000">
                                          <p:val>
                                            <p:strVal val="#ppt_w"/>
                                          </p:val>
                                        </p:tav>
                                      </p:tavLst>
                                    </p:anim>
                                    <p:anim calcmode="lin" valueType="num">
                                      <p:cBhvr>
                                        <p:cTn id="56" dur="500" fill="hold"/>
                                        <p:tgtEl>
                                          <p:spTgt spid="35853"/>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35854"/>
                                        </p:tgtEl>
                                        <p:attrNameLst>
                                          <p:attrName>style.visibility</p:attrName>
                                        </p:attrNameLst>
                                      </p:cBhvr>
                                      <p:to>
                                        <p:strVal val="visible"/>
                                      </p:to>
                                    </p:set>
                                    <p:anim calcmode="lin" valueType="num">
                                      <p:cBhvr>
                                        <p:cTn id="61" dur="500" fill="hold"/>
                                        <p:tgtEl>
                                          <p:spTgt spid="35854"/>
                                        </p:tgtEl>
                                        <p:attrNameLst>
                                          <p:attrName>ppt_w</p:attrName>
                                        </p:attrNameLst>
                                      </p:cBhvr>
                                      <p:tavLst>
                                        <p:tav tm="0">
                                          <p:val>
                                            <p:fltVal val="0"/>
                                          </p:val>
                                        </p:tav>
                                        <p:tav tm="100000">
                                          <p:val>
                                            <p:strVal val="#ppt_w"/>
                                          </p:val>
                                        </p:tav>
                                      </p:tavLst>
                                    </p:anim>
                                    <p:anim calcmode="lin" valueType="num">
                                      <p:cBhvr>
                                        <p:cTn id="62" dur="500" fill="hold"/>
                                        <p:tgtEl>
                                          <p:spTgt spid="35854"/>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35855"/>
                                        </p:tgtEl>
                                        <p:attrNameLst>
                                          <p:attrName>style.visibility</p:attrName>
                                        </p:attrNameLst>
                                      </p:cBhvr>
                                      <p:to>
                                        <p:strVal val="visible"/>
                                      </p:to>
                                    </p:set>
                                    <p:anim calcmode="lin" valueType="num">
                                      <p:cBhvr>
                                        <p:cTn id="67" dur="500" fill="hold"/>
                                        <p:tgtEl>
                                          <p:spTgt spid="35855"/>
                                        </p:tgtEl>
                                        <p:attrNameLst>
                                          <p:attrName>ppt_w</p:attrName>
                                        </p:attrNameLst>
                                      </p:cBhvr>
                                      <p:tavLst>
                                        <p:tav tm="0">
                                          <p:val>
                                            <p:fltVal val="0"/>
                                          </p:val>
                                        </p:tav>
                                        <p:tav tm="100000">
                                          <p:val>
                                            <p:strVal val="#ppt_w"/>
                                          </p:val>
                                        </p:tav>
                                      </p:tavLst>
                                    </p:anim>
                                    <p:anim calcmode="lin" valueType="num">
                                      <p:cBhvr>
                                        <p:cTn id="68" dur="500" fill="hold"/>
                                        <p:tgtEl>
                                          <p:spTgt spid="35855"/>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35856"/>
                                        </p:tgtEl>
                                        <p:attrNameLst>
                                          <p:attrName>style.visibility</p:attrName>
                                        </p:attrNameLst>
                                      </p:cBhvr>
                                      <p:to>
                                        <p:strVal val="visible"/>
                                      </p:to>
                                    </p:set>
                                    <p:anim calcmode="lin" valueType="num">
                                      <p:cBhvr>
                                        <p:cTn id="73" dur="500" fill="hold"/>
                                        <p:tgtEl>
                                          <p:spTgt spid="35856"/>
                                        </p:tgtEl>
                                        <p:attrNameLst>
                                          <p:attrName>ppt_w</p:attrName>
                                        </p:attrNameLst>
                                      </p:cBhvr>
                                      <p:tavLst>
                                        <p:tav tm="0">
                                          <p:val>
                                            <p:fltVal val="0"/>
                                          </p:val>
                                        </p:tav>
                                        <p:tav tm="100000">
                                          <p:val>
                                            <p:strVal val="#ppt_w"/>
                                          </p:val>
                                        </p:tav>
                                      </p:tavLst>
                                    </p:anim>
                                    <p:anim calcmode="lin" valueType="num">
                                      <p:cBhvr>
                                        <p:cTn id="74" dur="500" fill="hold"/>
                                        <p:tgtEl>
                                          <p:spTgt spid="35856"/>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35857"/>
                                        </p:tgtEl>
                                        <p:attrNameLst>
                                          <p:attrName>style.visibility</p:attrName>
                                        </p:attrNameLst>
                                      </p:cBhvr>
                                      <p:to>
                                        <p:strVal val="visible"/>
                                      </p:to>
                                    </p:set>
                                    <p:anim calcmode="lin" valueType="num">
                                      <p:cBhvr>
                                        <p:cTn id="79" dur="500" fill="hold"/>
                                        <p:tgtEl>
                                          <p:spTgt spid="35857"/>
                                        </p:tgtEl>
                                        <p:attrNameLst>
                                          <p:attrName>ppt_w</p:attrName>
                                        </p:attrNameLst>
                                      </p:cBhvr>
                                      <p:tavLst>
                                        <p:tav tm="0">
                                          <p:val>
                                            <p:fltVal val="0"/>
                                          </p:val>
                                        </p:tav>
                                        <p:tav tm="100000">
                                          <p:val>
                                            <p:strVal val="#ppt_w"/>
                                          </p:val>
                                        </p:tav>
                                      </p:tavLst>
                                    </p:anim>
                                    <p:anim calcmode="lin" valueType="num">
                                      <p:cBhvr>
                                        <p:cTn id="80" dur="500" fill="hold"/>
                                        <p:tgtEl>
                                          <p:spTgt spid="35857"/>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35858"/>
                                        </p:tgtEl>
                                        <p:attrNameLst>
                                          <p:attrName>style.visibility</p:attrName>
                                        </p:attrNameLst>
                                      </p:cBhvr>
                                      <p:to>
                                        <p:strVal val="visible"/>
                                      </p:to>
                                    </p:set>
                                    <p:anim calcmode="lin" valueType="num">
                                      <p:cBhvr>
                                        <p:cTn id="85" dur="500" fill="hold"/>
                                        <p:tgtEl>
                                          <p:spTgt spid="35858"/>
                                        </p:tgtEl>
                                        <p:attrNameLst>
                                          <p:attrName>ppt_w</p:attrName>
                                        </p:attrNameLst>
                                      </p:cBhvr>
                                      <p:tavLst>
                                        <p:tav tm="0">
                                          <p:val>
                                            <p:fltVal val="0"/>
                                          </p:val>
                                        </p:tav>
                                        <p:tav tm="100000">
                                          <p:val>
                                            <p:strVal val="#ppt_w"/>
                                          </p:val>
                                        </p:tav>
                                      </p:tavLst>
                                    </p:anim>
                                    <p:anim calcmode="lin" valueType="num">
                                      <p:cBhvr>
                                        <p:cTn id="86" dur="500" fill="hold"/>
                                        <p:tgtEl>
                                          <p:spTgt spid="35858"/>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35859"/>
                                        </p:tgtEl>
                                        <p:attrNameLst>
                                          <p:attrName>style.visibility</p:attrName>
                                        </p:attrNameLst>
                                      </p:cBhvr>
                                      <p:to>
                                        <p:strVal val="visible"/>
                                      </p:to>
                                    </p:set>
                                    <p:anim calcmode="lin" valueType="num">
                                      <p:cBhvr>
                                        <p:cTn id="91" dur="500" fill="hold"/>
                                        <p:tgtEl>
                                          <p:spTgt spid="35859"/>
                                        </p:tgtEl>
                                        <p:attrNameLst>
                                          <p:attrName>ppt_w</p:attrName>
                                        </p:attrNameLst>
                                      </p:cBhvr>
                                      <p:tavLst>
                                        <p:tav tm="0">
                                          <p:val>
                                            <p:fltVal val="0"/>
                                          </p:val>
                                        </p:tav>
                                        <p:tav tm="100000">
                                          <p:val>
                                            <p:strVal val="#ppt_w"/>
                                          </p:val>
                                        </p:tav>
                                      </p:tavLst>
                                    </p:anim>
                                    <p:anim calcmode="lin" valueType="num">
                                      <p:cBhvr>
                                        <p:cTn id="92" dur="500" fill="hold"/>
                                        <p:tgtEl>
                                          <p:spTgt spid="35859"/>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35860"/>
                                        </p:tgtEl>
                                        <p:attrNameLst>
                                          <p:attrName>style.visibility</p:attrName>
                                        </p:attrNameLst>
                                      </p:cBhvr>
                                      <p:to>
                                        <p:strVal val="visible"/>
                                      </p:to>
                                    </p:set>
                                    <p:anim calcmode="lin" valueType="num">
                                      <p:cBhvr>
                                        <p:cTn id="97" dur="500" fill="hold"/>
                                        <p:tgtEl>
                                          <p:spTgt spid="35860"/>
                                        </p:tgtEl>
                                        <p:attrNameLst>
                                          <p:attrName>ppt_w</p:attrName>
                                        </p:attrNameLst>
                                      </p:cBhvr>
                                      <p:tavLst>
                                        <p:tav tm="0">
                                          <p:val>
                                            <p:fltVal val="0"/>
                                          </p:val>
                                        </p:tav>
                                        <p:tav tm="100000">
                                          <p:val>
                                            <p:strVal val="#ppt_w"/>
                                          </p:val>
                                        </p:tav>
                                      </p:tavLst>
                                    </p:anim>
                                    <p:anim calcmode="lin" valueType="num">
                                      <p:cBhvr>
                                        <p:cTn id="98" dur="500" fill="hold"/>
                                        <p:tgtEl>
                                          <p:spTgt spid="35860"/>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35861"/>
                                        </p:tgtEl>
                                        <p:attrNameLst>
                                          <p:attrName>style.visibility</p:attrName>
                                        </p:attrNameLst>
                                      </p:cBhvr>
                                      <p:to>
                                        <p:strVal val="visible"/>
                                      </p:to>
                                    </p:set>
                                    <p:anim calcmode="lin" valueType="num">
                                      <p:cBhvr>
                                        <p:cTn id="103" dur="500" fill="hold"/>
                                        <p:tgtEl>
                                          <p:spTgt spid="35861"/>
                                        </p:tgtEl>
                                        <p:attrNameLst>
                                          <p:attrName>ppt_w</p:attrName>
                                        </p:attrNameLst>
                                      </p:cBhvr>
                                      <p:tavLst>
                                        <p:tav tm="0">
                                          <p:val>
                                            <p:fltVal val="0"/>
                                          </p:val>
                                        </p:tav>
                                        <p:tav tm="100000">
                                          <p:val>
                                            <p:strVal val="#ppt_w"/>
                                          </p:val>
                                        </p:tav>
                                      </p:tavLst>
                                    </p:anim>
                                    <p:anim calcmode="lin" valueType="num">
                                      <p:cBhvr>
                                        <p:cTn id="104" dur="500" fill="hold"/>
                                        <p:tgtEl>
                                          <p:spTgt spid="35861"/>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35862"/>
                                        </p:tgtEl>
                                        <p:attrNameLst>
                                          <p:attrName>style.visibility</p:attrName>
                                        </p:attrNameLst>
                                      </p:cBhvr>
                                      <p:to>
                                        <p:strVal val="visible"/>
                                      </p:to>
                                    </p:set>
                                    <p:anim calcmode="lin" valueType="num">
                                      <p:cBhvr>
                                        <p:cTn id="109" dur="500" fill="hold"/>
                                        <p:tgtEl>
                                          <p:spTgt spid="35862"/>
                                        </p:tgtEl>
                                        <p:attrNameLst>
                                          <p:attrName>ppt_w</p:attrName>
                                        </p:attrNameLst>
                                      </p:cBhvr>
                                      <p:tavLst>
                                        <p:tav tm="0">
                                          <p:val>
                                            <p:fltVal val="0"/>
                                          </p:val>
                                        </p:tav>
                                        <p:tav tm="100000">
                                          <p:val>
                                            <p:strVal val="#ppt_w"/>
                                          </p:val>
                                        </p:tav>
                                      </p:tavLst>
                                    </p:anim>
                                    <p:anim calcmode="lin" valueType="num">
                                      <p:cBhvr>
                                        <p:cTn id="110" dur="500" fill="hold"/>
                                        <p:tgtEl>
                                          <p:spTgt spid="358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5846" grpId="0" animBg="1"/>
      <p:bldP spid="35847" grpId="0" animBg="1"/>
      <p:bldP spid="35848" grpId="0"/>
      <p:bldP spid="35849" grpId="0"/>
      <p:bldP spid="35850" grpId="0"/>
      <p:bldP spid="35851" grpId="0"/>
      <p:bldP spid="35852" grpId="0"/>
      <p:bldP spid="35853" grpId="0"/>
      <p:bldP spid="35854" grpId="0"/>
      <p:bldP spid="35855" grpId="0"/>
      <p:bldP spid="35856" grpId="0"/>
      <p:bldP spid="35857" grpId="0"/>
      <p:bldP spid="35858" grpId="0"/>
      <p:bldP spid="35859" grpId="0"/>
      <p:bldP spid="35860" grpId="0"/>
      <p:bldP spid="35861" grpId="0"/>
      <p:bldP spid="35862"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807</TotalTime>
  <Words>1796</Words>
  <Application>Microsoft Office PowerPoint</Application>
  <PresentationFormat>On-screen Show (4:3)</PresentationFormat>
  <Paragraphs>271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Tahoma</vt:lpstr>
      <vt:lpstr>Wingdings</vt:lpstr>
      <vt:lpstr>Arial Black</vt:lpstr>
      <vt:lpstr>Garamond</vt:lpstr>
      <vt:lpstr>Textured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Unilever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Sophea.Kim</dc:creator>
  <cp:lastModifiedBy>Sim Vande</cp:lastModifiedBy>
  <cp:revision>193</cp:revision>
  <dcterms:created xsi:type="dcterms:W3CDTF">2009-10-02T10:33:40Z</dcterms:created>
  <dcterms:modified xsi:type="dcterms:W3CDTF">2011-10-13T17:14:41Z</dcterms:modified>
</cp:coreProperties>
</file>